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4" r:id="rId3"/>
    <p:sldId id="257" r:id="rId4"/>
    <p:sldId id="275" r:id="rId5"/>
    <p:sldId id="288" r:id="rId6"/>
    <p:sldId id="289" r:id="rId7"/>
    <p:sldId id="278" r:id="rId8"/>
    <p:sldId id="280" r:id="rId9"/>
    <p:sldId id="292" r:id="rId10"/>
    <p:sldId id="293" r:id="rId11"/>
    <p:sldId id="285" r:id="rId12"/>
    <p:sldId id="286" r:id="rId13"/>
    <p:sldId id="287" r:id="rId14"/>
    <p:sldId id="276" r:id="rId15"/>
    <p:sldId id="295" r:id="rId16"/>
    <p:sldId id="294" r:id="rId17"/>
    <p:sldId id="282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ran Anh Ngoc" initials="TAN" lastIdx="1" clrIdx="0">
    <p:extLst>
      <p:ext uri="{19B8F6BF-5375-455C-9EA6-DF929625EA0E}">
        <p15:presenceInfo xmlns:p15="http://schemas.microsoft.com/office/powerpoint/2012/main" xmlns="" userId="S::11193849@st.neu.edu.vn::68576dde-54c3-413f-8dcf-c20cd7e49c8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200" autoAdjust="0"/>
  </p:normalViewPr>
  <p:slideViewPr>
    <p:cSldViewPr snapToGrid="0">
      <p:cViewPr varScale="1">
        <p:scale>
          <a:sx n="64" d="100"/>
          <a:sy n="64" d="100"/>
        </p:scale>
        <p:origin x="-108" y="-3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0-03-21T13:41:25.215" idx="1">
    <p:pos x="7301" y="2146"/>
    <p:text/>
    <p:extLst>
      <p:ext uri="{C676402C-5697-4E1C-873F-D02D1690AC5C}">
        <p15:threadingInfo xmlns:p15="http://schemas.microsoft.com/office/powerpoint/2012/main" xmlns="" timeZoneBias="-42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4C6C7-3234-4A7A-A579-DCC501AEB785}" type="datetimeFigureOut">
              <a:rPr lang="en-US" smtClean="0"/>
              <a:t>5/23/2020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BAA38-3EFA-44E8-85D0-38075D3AD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6108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4C6C7-3234-4A7A-A579-DCC501AEB785}" type="datetimeFigureOut">
              <a:rPr lang="en-US" smtClean="0"/>
              <a:t>5/23/2020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BAA38-3EFA-44E8-85D0-38075D3AD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190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4C6C7-3234-4A7A-A579-DCC501AEB785}" type="datetimeFigureOut">
              <a:rPr lang="en-US" smtClean="0"/>
              <a:t>5/23/2020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BAA38-3EFA-44E8-85D0-38075D3AD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9112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4C6C7-3234-4A7A-A579-DCC501AEB785}" type="datetimeFigureOut">
              <a:rPr lang="en-US" smtClean="0"/>
              <a:t>5/23/2020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BAA38-3EFA-44E8-85D0-38075D3AD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2118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4C6C7-3234-4A7A-A579-DCC501AEB785}" type="datetimeFigureOut">
              <a:rPr lang="en-US" smtClean="0"/>
              <a:t>5/23/2020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BAA38-3EFA-44E8-85D0-38075D3AD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5487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4C6C7-3234-4A7A-A579-DCC501AEB785}" type="datetimeFigureOut">
              <a:rPr lang="en-US" smtClean="0"/>
              <a:t>5/23/2020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BAA38-3EFA-44E8-85D0-38075D3AD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7755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4C6C7-3234-4A7A-A579-DCC501AEB785}" type="datetimeFigureOut">
              <a:rPr lang="en-US" smtClean="0"/>
              <a:t>5/23/2020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BAA38-3EFA-44E8-85D0-38075D3AD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61898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4C6C7-3234-4A7A-A579-DCC501AEB785}" type="datetimeFigureOut">
              <a:rPr lang="en-US" smtClean="0"/>
              <a:t>5/23/2020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BAA38-3EFA-44E8-85D0-38075D3AD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177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4C6C7-3234-4A7A-A579-DCC501AEB785}" type="datetimeFigureOut">
              <a:rPr lang="en-US" smtClean="0"/>
              <a:t>5/23/2020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BAA38-3EFA-44E8-85D0-38075D3AD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2738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4C6C7-3234-4A7A-A579-DCC501AEB785}" type="datetimeFigureOut">
              <a:rPr lang="en-US" smtClean="0"/>
              <a:t>5/23/2020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BAA38-3EFA-44E8-85D0-38075D3AD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0901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4C6C7-3234-4A7A-A579-DCC501AEB785}" type="datetimeFigureOut">
              <a:rPr lang="en-US" smtClean="0"/>
              <a:t>5/23/2020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BAA38-3EFA-44E8-85D0-38075D3AD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0587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54C6C7-3234-4A7A-A579-DCC501AEB785}" type="datetimeFigureOut">
              <a:rPr lang="en-US" smtClean="0"/>
              <a:t>5/23/2020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0BAA38-3EFA-44E8-85D0-38075D3AD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410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42788" y="242896"/>
            <a:ext cx="6777817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SỞ GIÁO DỤC VÀ ĐÀO TẠO HÀ NỘI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85239" y="1249138"/>
            <a:ext cx="1892913" cy="1892913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743203" y="3792415"/>
            <a:ext cx="10776989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6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CHƯƠNG TRÌNH DẠY HỌC TRÊN TRUYỀN HÌNH</a:t>
            </a:r>
          </a:p>
          <a:p>
            <a:pPr algn="ctr">
              <a:lnSpc>
                <a:spcPct val="150000"/>
              </a:lnSpc>
            </a:pPr>
            <a:r>
              <a:rPr lang="en-US" sz="36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MÔN TOÁN 7</a:t>
            </a:r>
          </a:p>
        </p:txBody>
      </p:sp>
    </p:spTree>
    <p:extLst>
      <p:ext uri="{BB962C8B-B14F-4D97-AF65-F5344CB8AC3E}">
        <p14:creationId xmlns:p14="http://schemas.microsoft.com/office/powerpoint/2010/main" val="38681165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TextBox 41">
            <a:extLst>
              <a:ext uri="{FF2B5EF4-FFF2-40B4-BE49-F238E27FC236}">
                <a16:creationId xmlns:a16="http://schemas.microsoft.com/office/drawing/2014/main" xmlns="" id="{B5A5CE15-CAE6-41AB-A7FA-B2D4C0FD1159}"/>
              </a:ext>
            </a:extLst>
          </p:cNvPr>
          <p:cNvSpPr txBox="1"/>
          <p:nvPr/>
        </p:nvSpPr>
        <p:spPr>
          <a:xfrm>
            <a:off x="600646" y="277367"/>
            <a:ext cx="10354399" cy="129266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600" b="1" u="sng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Chú</a:t>
            </a:r>
            <a:r>
              <a:rPr lang="en-US" sz="2600" b="1" u="sng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ý:</a:t>
            </a:r>
            <a:r>
              <a:rPr lang="en-US" sz="26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Trong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biểu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thức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đại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vì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biến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đại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diện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cho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nên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khi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thực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hiện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phép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toán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trên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biến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ta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áp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dụng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tính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chất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quy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tắc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phép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toán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</a:t>
            </a:r>
            <a:r>
              <a:rPr lang="vi-VN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ư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trên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graphicFrame>
        <p:nvGraphicFramePr>
          <p:cNvPr id="18" name="Table 4">
            <a:extLst>
              <a:ext uri="{FF2B5EF4-FFF2-40B4-BE49-F238E27FC236}">
                <a16:creationId xmlns:a16="http://schemas.microsoft.com/office/drawing/2014/main" xmlns="" id="{B12F4D8B-C1BC-43D8-8A5F-489E32BA04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3671732"/>
              </p:ext>
            </p:extLst>
          </p:nvPr>
        </p:nvGraphicFramePr>
        <p:xfrm>
          <a:off x="861719" y="3113478"/>
          <a:ext cx="10510576" cy="975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7644">
                  <a:extLst>
                    <a:ext uri="{9D8B030D-6E8A-4147-A177-3AD203B41FA5}">
                      <a16:colId xmlns:a16="http://schemas.microsoft.com/office/drawing/2014/main" xmlns="" val="2156656420"/>
                    </a:ext>
                  </a:extLst>
                </a:gridCol>
                <a:gridCol w="2627644">
                  <a:extLst>
                    <a:ext uri="{9D8B030D-6E8A-4147-A177-3AD203B41FA5}">
                      <a16:colId xmlns:a16="http://schemas.microsoft.com/office/drawing/2014/main" xmlns="" val="2154053290"/>
                    </a:ext>
                  </a:extLst>
                </a:gridCol>
                <a:gridCol w="2627644">
                  <a:extLst>
                    <a:ext uri="{9D8B030D-6E8A-4147-A177-3AD203B41FA5}">
                      <a16:colId xmlns:a16="http://schemas.microsoft.com/office/drawing/2014/main" xmlns="" val="3435046219"/>
                    </a:ext>
                  </a:extLst>
                </a:gridCol>
                <a:gridCol w="2627644">
                  <a:extLst>
                    <a:ext uri="{9D8B030D-6E8A-4147-A177-3AD203B41FA5}">
                      <a16:colId xmlns:a16="http://schemas.microsoft.com/office/drawing/2014/main" xmlns="" val="255051508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600" b="0" i="1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 + y = y + x</a:t>
                      </a:r>
                    </a:p>
                  </a:txBody>
                  <a:tcP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b="0" i="1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x y = y x</a:t>
                      </a:r>
                    </a:p>
                  </a:txBody>
                  <a:tcP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b="0" i="1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 </a:t>
                      </a:r>
                      <a:r>
                        <a:rPr lang="en-US" sz="2600" b="0" i="1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r>
                        <a:rPr lang="en-US" sz="2600" b="0" i="1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600" b="0" i="1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r>
                        <a:rPr lang="en-US" sz="2600" b="0" i="1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= x</a:t>
                      </a:r>
                      <a:r>
                        <a:rPr lang="en-US" sz="2600" b="0" i="1" baseline="30000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b="0" i="1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2600" b="0" i="1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x+y</a:t>
                      </a:r>
                      <a:r>
                        <a:rPr lang="en-US" sz="2600" b="0" i="1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)+z=x+(</a:t>
                      </a:r>
                      <a:r>
                        <a:rPr lang="en-US" sz="2600" b="0" i="1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y+z</a:t>
                      </a:r>
                      <a:r>
                        <a:rPr lang="en-US" sz="2600" b="0" i="1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573816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600" b="0" i="1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(x y) z = x (y z)</a:t>
                      </a:r>
                    </a:p>
                  </a:txBody>
                  <a:tcP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b="0" i="1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 (</a:t>
                      </a:r>
                      <a:r>
                        <a:rPr lang="en-US" sz="2600" b="0" i="1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y+z</a:t>
                      </a:r>
                      <a:r>
                        <a:rPr lang="en-US" sz="2600" b="0" i="1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)=x y + y z</a:t>
                      </a:r>
                    </a:p>
                  </a:txBody>
                  <a:tcP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600" b="0" i="1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600" b="0" i="1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06009615"/>
                  </a:ext>
                </a:extLst>
              </a:tr>
            </a:tbl>
          </a:graphicData>
        </a:graphic>
      </p:graphicFrame>
      <p:graphicFrame>
        <p:nvGraphicFramePr>
          <p:cNvPr id="19" name="Table 6">
            <a:extLst>
              <a:ext uri="{FF2B5EF4-FFF2-40B4-BE49-F238E27FC236}">
                <a16:creationId xmlns:a16="http://schemas.microsoft.com/office/drawing/2014/main" xmlns="" id="{BDED2DF6-3951-4C81-87DC-E12629A2F63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2250258"/>
              </p:ext>
            </p:extLst>
          </p:nvPr>
        </p:nvGraphicFramePr>
        <p:xfrm>
          <a:off x="6096000" y="3584456"/>
          <a:ext cx="5255288" cy="487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5288">
                  <a:extLst>
                    <a:ext uri="{9D8B030D-6E8A-4147-A177-3AD203B41FA5}">
                      <a16:colId xmlns:a16="http://schemas.microsoft.com/office/drawing/2014/main" xmlns="" val="995371242"/>
                    </a:ext>
                  </a:extLst>
                </a:gridCol>
              </a:tblGrid>
              <a:tr h="487680">
                <a:tc>
                  <a:txBody>
                    <a:bodyPr/>
                    <a:lstStyle/>
                    <a:p>
                      <a:pPr algn="ctr"/>
                      <a:r>
                        <a:rPr lang="en-US" sz="2600" b="0" i="1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 (x + y – z) = – x – y + z</a:t>
                      </a:r>
                    </a:p>
                  </a:txBody>
                  <a:tcPr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95450254"/>
                  </a:ext>
                </a:extLst>
              </a:tr>
            </a:tbl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B1717A75-110C-4C9B-9D35-F3FCC911982F}"/>
              </a:ext>
            </a:extLst>
          </p:cNvPr>
          <p:cNvSpPr txBox="1"/>
          <p:nvPr/>
        </p:nvSpPr>
        <p:spPr>
          <a:xfrm>
            <a:off x="849590" y="3086634"/>
            <a:ext cx="2612702" cy="492443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endParaRPr lang="en-US" sz="2600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14700403-9703-4715-A186-8E8EC0B0BFE1}"/>
              </a:ext>
            </a:extLst>
          </p:cNvPr>
          <p:cNvSpPr txBox="1"/>
          <p:nvPr/>
        </p:nvSpPr>
        <p:spPr>
          <a:xfrm>
            <a:off x="3491475" y="3097776"/>
            <a:ext cx="2612702" cy="492443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endParaRPr lang="en-US" sz="2600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88DAD152-A7C0-426C-B56D-406A8D2070D5}"/>
              </a:ext>
            </a:extLst>
          </p:cNvPr>
          <p:cNvSpPr txBox="1"/>
          <p:nvPr/>
        </p:nvSpPr>
        <p:spPr>
          <a:xfrm>
            <a:off x="8729708" y="3081460"/>
            <a:ext cx="2612702" cy="492443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endParaRPr lang="en-US" sz="2600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91BA74CD-4C34-458D-B346-2CED54DA60EE}"/>
              </a:ext>
            </a:extLst>
          </p:cNvPr>
          <p:cNvSpPr txBox="1"/>
          <p:nvPr/>
        </p:nvSpPr>
        <p:spPr>
          <a:xfrm>
            <a:off x="846629" y="3589698"/>
            <a:ext cx="2612702" cy="492443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endParaRPr lang="en-US" sz="2600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01371CB2-F7C5-40D4-9F34-A534DEF7C96F}"/>
              </a:ext>
            </a:extLst>
          </p:cNvPr>
          <p:cNvSpPr txBox="1"/>
          <p:nvPr/>
        </p:nvSpPr>
        <p:spPr>
          <a:xfrm>
            <a:off x="6104177" y="3591213"/>
            <a:ext cx="5268118" cy="492443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endParaRPr lang="en-US" sz="2600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741258A9-0FD5-40D0-9C6B-F1A4503240F1}"/>
              </a:ext>
            </a:extLst>
          </p:cNvPr>
          <p:cNvSpPr txBox="1"/>
          <p:nvPr/>
        </p:nvSpPr>
        <p:spPr>
          <a:xfrm>
            <a:off x="3474420" y="3596395"/>
            <a:ext cx="2612702" cy="492443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endParaRPr lang="en-US" sz="2600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xmlns="" id="{6DA12D82-9FBA-47D1-A45A-2C522A6C1D48}"/>
              </a:ext>
            </a:extLst>
          </p:cNvPr>
          <p:cNvSpPr txBox="1"/>
          <p:nvPr/>
        </p:nvSpPr>
        <p:spPr>
          <a:xfrm>
            <a:off x="6097782" y="3088113"/>
            <a:ext cx="2612702" cy="492443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endParaRPr lang="en-US" sz="2600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xmlns="" id="{9E2D9524-69AF-407A-A03C-5C74F4344B6F}"/>
              </a:ext>
            </a:extLst>
          </p:cNvPr>
          <p:cNvSpPr txBox="1"/>
          <p:nvPr/>
        </p:nvSpPr>
        <p:spPr>
          <a:xfrm>
            <a:off x="663645" y="2853523"/>
            <a:ext cx="10992736" cy="1351731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endParaRPr lang="en-US" sz="2600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0676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5" grpId="0" animBg="1"/>
      <p:bldP spid="16" grpId="0" animBg="1"/>
      <p:bldP spid="17" grpId="0" animBg="1"/>
      <p:bldP spid="20" grpId="0" animBg="1"/>
      <p:bldP spid="21" grpId="0" animBg="1"/>
      <p:bldP spid="2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77E7856E-5BEC-4072-98C9-11ECCE199063}"/>
              </a:ext>
            </a:extLst>
          </p:cNvPr>
          <p:cNvSpPr txBox="1"/>
          <p:nvPr/>
        </p:nvSpPr>
        <p:spPr>
          <a:xfrm>
            <a:off x="204729" y="292083"/>
            <a:ext cx="11135164" cy="16004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en-US" sz="26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en-US" sz="2600" b="1" u="sng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Dạng</a:t>
            </a:r>
            <a:r>
              <a:rPr lang="en-US" sz="2600" b="1" u="sng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1:</a:t>
            </a:r>
            <a:r>
              <a:rPr lang="en-US" sz="26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Viết</a:t>
            </a:r>
            <a:r>
              <a:rPr lang="en-US" sz="26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biểu</a:t>
            </a:r>
            <a:r>
              <a:rPr lang="en-US" sz="26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thức</a:t>
            </a:r>
            <a:r>
              <a:rPr lang="en-US" sz="26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đại</a:t>
            </a:r>
            <a:r>
              <a:rPr lang="en-US" sz="26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endParaRPr lang="en-US" sz="26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1200"/>
              </a:spcBef>
            </a:pP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en-US" sz="2600" b="1" u="sng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Bài</a:t>
            </a:r>
            <a:r>
              <a:rPr lang="en-US" sz="2600" b="1" u="sng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1: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Viết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biểu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thức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đại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để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diễn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đạt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cho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ý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cột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(1)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sang</a:t>
            </a:r>
          </a:p>
          <a:p>
            <a:pPr>
              <a:spcBef>
                <a:spcPts val="1200"/>
              </a:spcBef>
            </a:pP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ô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tương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ứng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ở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cột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(2)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bên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cạnh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xmlns="" id="{A68BA88B-F51B-459E-962C-BE7EFCC391B8}"/>
              </a:ext>
            </a:extLst>
          </p:cNvPr>
          <p:cNvSpPr/>
          <p:nvPr/>
        </p:nvSpPr>
        <p:spPr>
          <a:xfrm>
            <a:off x="7794886" y="2122063"/>
            <a:ext cx="3788811" cy="492443"/>
          </a:xfrm>
          <a:prstGeom prst="rect">
            <a:avLst/>
          </a:prstGeom>
          <a:ln>
            <a:solidFill>
              <a:schemeClr val="accent6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endParaRPr lang="en-US" sz="25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xmlns="" id="{C35D5A9B-453E-4352-A9D8-11F7D22572A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6824423"/>
              </p:ext>
            </p:extLst>
          </p:nvPr>
        </p:nvGraphicFramePr>
        <p:xfrm>
          <a:off x="701256" y="2122063"/>
          <a:ext cx="11015480" cy="3718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90669">
                  <a:extLst>
                    <a:ext uri="{9D8B030D-6E8A-4147-A177-3AD203B41FA5}">
                      <a16:colId xmlns:a16="http://schemas.microsoft.com/office/drawing/2014/main" xmlns="" val="4282041782"/>
                    </a:ext>
                  </a:extLst>
                </a:gridCol>
                <a:gridCol w="3824811">
                  <a:extLst>
                    <a:ext uri="{9D8B030D-6E8A-4147-A177-3AD203B41FA5}">
                      <a16:colId xmlns:a16="http://schemas.microsoft.com/office/drawing/2014/main" xmlns="" val="188502244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600" i="0" dirty="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CỘT (1)</a:t>
                      </a:r>
                    </a:p>
                  </a:txBody>
                  <a:tcP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i="0" dirty="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CỘT (2)</a:t>
                      </a:r>
                    </a:p>
                  </a:txBody>
                  <a:tcPr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820661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600" b="0" i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a) </a:t>
                      </a:r>
                      <a:r>
                        <a:rPr lang="en-US" sz="2600" b="0" i="0" dirty="0" err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Tổng</a:t>
                      </a:r>
                      <a:r>
                        <a:rPr lang="en-US" sz="2600" b="0" i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600" b="0" i="0" dirty="0" err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của</a:t>
                      </a:r>
                      <a:r>
                        <a:rPr lang="en-US" sz="2600" b="0" i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x </a:t>
                      </a:r>
                      <a:r>
                        <a:rPr lang="en-US" sz="2600" b="0" i="0" dirty="0" err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và</a:t>
                      </a:r>
                      <a:r>
                        <a:rPr lang="en-US" sz="2600" b="0" i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y</a:t>
                      </a:r>
                    </a:p>
                  </a:txBody>
                  <a:tcP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600" b="0" i="0" dirty="0">
                        <a:solidFill>
                          <a:srgbClr val="FFFF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1733103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600" i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b) </a:t>
                      </a:r>
                      <a:r>
                        <a:rPr lang="en-US" sz="2600" i="0" dirty="0" err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Tích</a:t>
                      </a:r>
                      <a:r>
                        <a:rPr lang="en-US" sz="2600" i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600" i="0" dirty="0" err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của</a:t>
                      </a:r>
                      <a:r>
                        <a:rPr lang="en-US" sz="2600" i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x </a:t>
                      </a:r>
                      <a:r>
                        <a:rPr lang="en-US" sz="2600" i="0" dirty="0" err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và</a:t>
                      </a:r>
                      <a:r>
                        <a:rPr lang="en-US" sz="2600" i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y</a:t>
                      </a:r>
                    </a:p>
                  </a:txBody>
                  <a:tcP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600" i="0" dirty="0">
                        <a:solidFill>
                          <a:srgbClr val="FFFF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419872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600" i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c) </a:t>
                      </a:r>
                      <a:r>
                        <a:rPr lang="en-US" sz="2600" i="0" dirty="0" err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Tích</a:t>
                      </a:r>
                      <a:r>
                        <a:rPr lang="en-US" sz="2600" i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600" i="0" dirty="0" err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của</a:t>
                      </a:r>
                      <a:r>
                        <a:rPr lang="en-US" sz="2600" i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600" i="0" dirty="0" err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tổng</a:t>
                      </a:r>
                      <a:r>
                        <a:rPr lang="en-US" sz="2600" i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x </a:t>
                      </a:r>
                      <a:r>
                        <a:rPr lang="en-US" sz="2600" i="0" dirty="0" err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và</a:t>
                      </a:r>
                      <a:r>
                        <a:rPr lang="en-US" sz="2600" i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y </a:t>
                      </a:r>
                      <a:r>
                        <a:rPr lang="en-US" sz="2600" i="0" dirty="0" err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với</a:t>
                      </a:r>
                      <a:r>
                        <a:rPr lang="en-US" sz="2600" i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600" i="0" dirty="0" err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hiệu</a:t>
                      </a:r>
                      <a:r>
                        <a:rPr lang="en-US" sz="2600" i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600" i="0" dirty="0" err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của</a:t>
                      </a:r>
                      <a:r>
                        <a:rPr lang="en-US" sz="2600" i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x </a:t>
                      </a:r>
                      <a:r>
                        <a:rPr lang="en-US" sz="2600" i="0" dirty="0" err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và</a:t>
                      </a:r>
                      <a:r>
                        <a:rPr lang="en-US" sz="2600" i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y</a:t>
                      </a:r>
                    </a:p>
                  </a:txBody>
                  <a:tcP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600" i="0" dirty="0">
                        <a:solidFill>
                          <a:srgbClr val="FFFF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2859807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600" i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d) </a:t>
                      </a:r>
                      <a:r>
                        <a:rPr lang="vi-VN" sz="2600" b="0" i="0" kern="1200" dirty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Thể tích</a:t>
                      </a:r>
                      <a:r>
                        <a:rPr lang="en-US" sz="2600" b="0" i="0" kern="1200" dirty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vi-VN" sz="2600" b="0" i="0" kern="1200" dirty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của 1 hình lập phương có cạnh a</a:t>
                      </a:r>
                      <a:endParaRPr lang="en-US" sz="2600" b="0" i="0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282643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600" i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e) </a:t>
                      </a:r>
                      <a:r>
                        <a:rPr lang="en-US" sz="2600" i="0" dirty="0" err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Tổng</a:t>
                      </a:r>
                      <a:r>
                        <a:rPr lang="en-US" sz="2600" i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600" i="0" dirty="0" err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số</a:t>
                      </a:r>
                      <a:r>
                        <a:rPr lang="en-US" sz="2600" i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600" i="0" dirty="0" err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tiền</a:t>
                      </a:r>
                      <a:r>
                        <a:rPr lang="en-US" sz="2600" i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vi-VN" sz="2600" i="0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mua </a:t>
                      </a:r>
                      <a:r>
                        <a:rPr lang="en-US" sz="2600" i="0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</a:t>
                      </a:r>
                      <a:r>
                        <a:rPr lang="vi-VN" sz="2600" i="0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quyển </a:t>
                      </a:r>
                      <a:r>
                        <a:rPr lang="vi-VN" sz="260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vở</a:t>
                      </a:r>
                      <a:r>
                        <a:rPr lang="en-US" sz="260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vi-VN" sz="260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và </a:t>
                      </a:r>
                      <a:r>
                        <a:rPr lang="en-US" sz="2600" i="0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 </a:t>
                      </a:r>
                      <a:r>
                        <a:rPr lang="en-US" sz="2600" i="0" kern="1200" dirty="0" err="1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chiếc</a:t>
                      </a:r>
                      <a:r>
                        <a:rPr lang="vi-VN" sz="260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 bút</a:t>
                      </a:r>
                      <a:r>
                        <a:rPr lang="en-US" sz="2600" i="0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,</a:t>
                      </a:r>
                      <a:r>
                        <a:rPr lang="vi-VN" sz="2600" i="0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mỗi quyển</a:t>
                      </a:r>
                      <a:r>
                        <a:rPr lang="en-US" sz="2600" i="0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600" i="0" kern="1200" dirty="0" err="1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vở</a:t>
                      </a:r>
                      <a:r>
                        <a:rPr lang="vi-VN" sz="2600" i="0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gi</a:t>
                      </a:r>
                      <a:r>
                        <a:rPr lang="en-US" sz="2600" i="0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á </a:t>
                      </a:r>
                      <a:r>
                        <a:rPr lang="vi-VN" sz="2600" i="0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x</a:t>
                      </a:r>
                      <a:r>
                        <a:rPr lang="en-US" sz="2600" i="0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</a:t>
                      </a:r>
                      <a:r>
                        <a:rPr lang="vi-VN" sz="2600" i="0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đồng</a:t>
                      </a:r>
                      <a:r>
                        <a:rPr lang="en-US" sz="2600" i="0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) </a:t>
                      </a:r>
                      <a:r>
                        <a:rPr lang="en-US" sz="2600" i="0" kern="1200" dirty="0" err="1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và</a:t>
                      </a:r>
                      <a:r>
                        <a:rPr lang="vi-VN" sz="2600" i="0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mỗi chiếc </a:t>
                      </a:r>
                      <a:r>
                        <a:rPr lang="en-US" sz="2600" i="0" kern="1200" dirty="0" err="1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bút</a:t>
                      </a:r>
                      <a:r>
                        <a:rPr lang="en-US" sz="2600" i="0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vi-VN" sz="2600" i="0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giá </a:t>
                      </a:r>
                      <a:r>
                        <a:rPr lang="en-US" sz="2600" i="0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y(</a:t>
                      </a:r>
                      <a:r>
                        <a:rPr lang="vi-VN" sz="2600" i="0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đồng</a:t>
                      </a:r>
                      <a:r>
                        <a:rPr lang="en-US" sz="2600" i="0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)</a:t>
                      </a:r>
                      <a:r>
                        <a:rPr lang="vi-VN" sz="2600" i="0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. </a:t>
                      </a:r>
                      <a:endParaRPr lang="en-US" sz="2600" i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2328207"/>
                  </a:ext>
                </a:extLst>
              </a:tr>
            </a:tbl>
          </a:graphicData>
        </a:graphic>
      </p:graphicFrame>
      <p:sp>
        <p:nvSpPr>
          <p:cNvPr id="29" name="Rectangle 28">
            <a:extLst>
              <a:ext uri="{FF2B5EF4-FFF2-40B4-BE49-F238E27FC236}">
                <a16:creationId xmlns:a16="http://schemas.microsoft.com/office/drawing/2014/main" xmlns="" id="{5149FF38-10A6-485B-9A2B-C687CE567E2D}"/>
              </a:ext>
            </a:extLst>
          </p:cNvPr>
          <p:cNvSpPr/>
          <p:nvPr/>
        </p:nvSpPr>
        <p:spPr>
          <a:xfrm>
            <a:off x="9818475" y="2585110"/>
            <a:ext cx="571754" cy="492443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US" sz="26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xmlns="" id="{FAC61A23-7A18-4072-BD9D-BB9FDD3829C6}"/>
              </a:ext>
            </a:extLst>
          </p:cNvPr>
          <p:cNvSpPr/>
          <p:nvPr/>
        </p:nvSpPr>
        <p:spPr>
          <a:xfrm>
            <a:off x="8426492" y="3563668"/>
            <a:ext cx="1741694" cy="492443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r>
              <a:rPr lang="en-US" sz="26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(x + y)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xmlns="" id="{35CA49F9-21BA-4338-8B45-8DD2213BD5AE}"/>
              </a:ext>
            </a:extLst>
          </p:cNvPr>
          <p:cNvSpPr/>
          <p:nvPr/>
        </p:nvSpPr>
        <p:spPr>
          <a:xfrm>
            <a:off x="9544407" y="3058706"/>
            <a:ext cx="436491" cy="492443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US" sz="26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309DC895-89D4-484A-A17F-14B7397C7579}"/>
              </a:ext>
            </a:extLst>
          </p:cNvPr>
          <p:cNvSpPr/>
          <p:nvPr/>
        </p:nvSpPr>
        <p:spPr>
          <a:xfrm>
            <a:off x="8942289" y="4805518"/>
            <a:ext cx="748377" cy="5232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600" dirty="0">
                <a:solidFill>
                  <a:srgbClr val="FFFF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2x</a:t>
            </a:r>
            <a:endParaRPr lang="en-US" sz="2600" dirty="0">
              <a:solidFill>
                <a:srgbClr val="FFFF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xmlns="" id="{1AE27837-B656-4203-8200-CB3BCA8FC3EF}"/>
              </a:ext>
            </a:extLst>
          </p:cNvPr>
          <p:cNvSpPr/>
          <p:nvPr/>
        </p:nvSpPr>
        <p:spPr>
          <a:xfrm>
            <a:off x="8385463" y="4054858"/>
            <a:ext cx="2999939" cy="5232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600" dirty="0">
                <a:solidFill>
                  <a:srgbClr val="FFFF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</a:t>
            </a:r>
            <a:r>
              <a:rPr lang="en-US" sz="2600" b="1" baseline="30000" dirty="0">
                <a:solidFill>
                  <a:srgbClr val="FFFF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</a:t>
            </a:r>
            <a:endParaRPr lang="en-US" sz="2600" b="1" baseline="30000" dirty="0">
              <a:solidFill>
                <a:srgbClr val="FFFF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xmlns="" id="{AB47E97B-47CC-4B93-B917-48BD915684A8}"/>
              </a:ext>
            </a:extLst>
          </p:cNvPr>
          <p:cNvSpPr/>
          <p:nvPr/>
        </p:nvSpPr>
        <p:spPr>
          <a:xfrm>
            <a:off x="4974958" y="270065"/>
            <a:ext cx="3503217" cy="5133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2600" b="1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BÀI TẬP CỦNG CỐ: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A094A247-698F-4DF8-941F-D02D1BA6A2DA}"/>
              </a:ext>
            </a:extLst>
          </p:cNvPr>
          <p:cNvSpPr/>
          <p:nvPr/>
        </p:nvSpPr>
        <p:spPr>
          <a:xfrm>
            <a:off x="10135316" y="3563668"/>
            <a:ext cx="1128172" cy="492443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US" sz="26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(x – y)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CD6A9CC3-73DC-49AA-A0CF-F115CEEDD4C1}"/>
              </a:ext>
            </a:extLst>
          </p:cNvPr>
          <p:cNvSpPr/>
          <p:nvPr/>
        </p:nvSpPr>
        <p:spPr>
          <a:xfrm>
            <a:off x="9533387" y="4807685"/>
            <a:ext cx="494371" cy="5232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600" dirty="0">
                <a:solidFill>
                  <a:srgbClr val="FFFF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+ </a:t>
            </a:r>
            <a:endParaRPr lang="en-US" sz="2600" dirty="0">
              <a:solidFill>
                <a:srgbClr val="FFFF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60786038-06DC-4BA6-AD3F-A797A9FF67CF}"/>
              </a:ext>
            </a:extLst>
          </p:cNvPr>
          <p:cNvSpPr/>
          <p:nvPr/>
        </p:nvSpPr>
        <p:spPr>
          <a:xfrm>
            <a:off x="9976637" y="4785198"/>
            <a:ext cx="602689" cy="5232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600" dirty="0">
                <a:solidFill>
                  <a:srgbClr val="FFFF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5y</a:t>
            </a:r>
            <a:endParaRPr lang="en-US" sz="2600" dirty="0">
              <a:solidFill>
                <a:srgbClr val="FFFF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B66FEBB8-5B92-4DB8-9390-ECFE43603BF3}"/>
              </a:ext>
            </a:extLst>
          </p:cNvPr>
          <p:cNvSpPr/>
          <p:nvPr/>
        </p:nvSpPr>
        <p:spPr>
          <a:xfrm>
            <a:off x="9446006" y="2605975"/>
            <a:ext cx="571754" cy="492443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US" sz="26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09D9FDF4-1F72-4D46-8026-D89A57B299CF}"/>
              </a:ext>
            </a:extLst>
          </p:cNvPr>
          <p:cNvSpPr/>
          <p:nvPr/>
        </p:nvSpPr>
        <p:spPr>
          <a:xfrm>
            <a:off x="10181242" y="2610934"/>
            <a:ext cx="571754" cy="492443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US" sz="26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xmlns="" id="{49715D31-19C1-4AC5-B40A-452A0A12865B}"/>
              </a:ext>
            </a:extLst>
          </p:cNvPr>
          <p:cNvSpPr/>
          <p:nvPr/>
        </p:nvSpPr>
        <p:spPr>
          <a:xfrm>
            <a:off x="9812115" y="3016619"/>
            <a:ext cx="571754" cy="492443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US" sz="26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xmlns="" id="{C56FAE0C-43C6-4D1A-A715-40987CC268D2}"/>
              </a:ext>
            </a:extLst>
          </p:cNvPr>
          <p:cNvSpPr/>
          <p:nvPr/>
        </p:nvSpPr>
        <p:spPr>
          <a:xfrm>
            <a:off x="10227365" y="3075735"/>
            <a:ext cx="436491" cy="492443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US" sz="26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 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2F333AE2-BF7F-46E8-AF82-9D0F59891EFC}"/>
              </a:ext>
            </a:extLst>
          </p:cNvPr>
          <p:cNvSpPr/>
          <p:nvPr/>
        </p:nvSpPr>
        <p:spPr>
          <a:xfrm>
            <a:off x="9852755" y="3585579"/>
            <a:ext cx="571754" cy="492443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US" sz="26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xmlns="" id="{490CB227-BF55-4CEF-8AF0-E53F83ED28AB}"/>
              </a:ext>
            </a:extLst>
          </p:cNvPr>
          <p:cNvCxnSpPr/>
          <p:nvPr/>
        </p:nvCxnSpPr>
        <p:spPr>
          <a:xfrm>
            <a:off x="1167493" y="3049275"/>
            <a:ext cx="800100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xmlns="" id="{E77B34AF-2E6E-49AE-A85A-C455AEDBC637}"/>
              </a:ext>
            </a:extLst>
          </p:cNvPr>
          <p:cNvCxnSpPr/>
          <p:nvPr/>
        </p:nvCxnSpPr>
        <p:spPr>
          <a:xfrm>
            <a:off x="1091295" y="3503753"/>
            <a:ext cx="800100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xmlns="" id="{F864397A-703D-4436-A2F3-0AB2BAD97444}"/>
              </a:ext>
            </a:extLst>
          </p:cNvPr>
          <p:cNvCxnSpPr/>
          <p:nvPr/>
        </p:nvCxnSpPr>
        <p:spPr>
          <a:xfrm>
            <a:off x="1104899" y="3990889"/>
            <a:ext cx="800100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xmlns="" id="{8EED7E31-334F-418F-8975-654CCEABD275}"/>
              </a:ext>
            </a:extLst>
          </p:cNvPr>
          <p:cNvCxnSpPr/>
          <p:nvPr/>
        </p:nvCxnSpPr>
        <p:spPr>
          <a:xfrm>
            <a:off x="1151164" y="4992378"/>
            <a:ext cx="800100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>
            <a:extLst>
              <a:ext uri="{FF2B5EF4-FFF2-40B4-BE49-F238E27FC236}">
                <a16:creationId xmlns:a16="http://schemas.microsoft.com/office/drawing/2014/main" xmlns="" id="{F8454EBB-B6D0-4FE1-B61C-B315D5D7F494}"/>
              </a:ext>
            </a:extLst>
          </p:cNvPr>
          <p:cNvSpPr/>
          <p:nvPr/>
        </p:nvSpPr>
        <p:spPr>
          <a:xfrm>
            <a:off x="8901354" y="3577561"/>
            <a:ext cx="2360467" cy="492443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US" sz="26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(x + y)(x – y)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xmlns="" id="{668147C0-46FE-461D-9C13-4F47BFC8E48F}"/>
              </a:ext>
            </a:extLst>
          </p:cNvPr>
          <p:cNvSpPr/>
          <p:nvPr/>
        </p:nvSpPr>
        <p:spPr>
          <a:xfrm>
            <a:off x="9457014" y="3113312"/>
            <a:ext cx="1199331" cy="461665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US" sz="2400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xy</a:t>
            </a:r>
            <a:endParaRPr lang="en-US" sz="24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xmlns="" id="{107D9432-7254-4667-8EAF-79F6AC4B5D4B}"/>
              </a:ext>
            </a:extLst>
          </p:cNvPr>
          <p:cNvCxnSpPr/>
          <p:nvPr/>
        </p:nvCxnSpPr>
        <p:spPr>
          <a:xfrm flipH="1">
            <a:off x="7889132" y="3577561"/>
            <a:ext cx="3813242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91759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repeatCount="3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repeatCount="3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00"/>
                            </p:stCondLst>
                            <p:childTnLst>
                              <p:par>
                                <p:cTn id="6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4" repeatCount="3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500"/>
                            </p:stCondLst>
                            <p:childTnLst>
                              <p:par>
                                <p:cTn id="8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500"/>
                            </p:stCondLst>
                            <p:childTnLst>
                              <p:par>
                                <p:cTn id="9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2" presetClass="entr" presetSubtype="4" repeatCount="3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0" grpId="0" animBg="1"/>
      <p:bldP spid="31" grpId="0" animBg="1"/>
      <p:bldP spid="6" grpId="0"/>
      <p:bldP spid="22" grpId="0"/>
      <p:bldP spid="33" grpId="0"/>
      <p:bldP spid="33" grpId="1"/>
      <p:bldP spid="12" grpId="0" animBg="1"/>
      <p:bldP spid="13" grpId="0"/>
      <p:bldP spid="14" grpId="0"/>
      <p:bldP spid="15" grpId="0" animBg="1"/>
      <p:bldP spid="16" grpId="0"/>
      <p:bldP spid="17" grpId="0" animBg="1"/>
      <p:bldP spid="18" grpId="0"/>
      <p:bldP spid="19" grpId="0" animBg="1"/>
      <p:bldP spid="26" grpId="0" animBg="1"/>
      <p:bldP spid="2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31">
            <a:extLst>
              <a:ext uri="{FF2B5EF4-FFF2-40B4-BE49-F238E27FC236}">
                <a16:creationId xmlns:a16="http://schemas.microsoft.com/office/drawing/2014/main" xmlns="" id="{A68BA88B-F51B-459E-962C-BE7EFCC391B8}"/>
              </a:ext>
            </a:extLst>
          </p:cNvPr>
          <p:cNvSpPr/>
          <p:nvPr/>
        </p:nvSpPr>
        <p:spPr>
          <a:xfrm>
            <a:off x="7794886" y="2122063"/>
            <a:ext cx="3788811" cy="492443"/>
          </a:xfrm>
          <a:prstGeom prst="rect">
            <a:avLst/>
          </a:prstGeom>
          <a:ln>
            <a:solidFill>
              <a:schemeClr val="accent6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endParaRPr lang="en-US" sz="25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xmlns="" id="{7AD278C2-DDF6-44D1-8C8D-5EAADB5BC330}"/>
              </a:ext>
            </a:extLst>
          </p:cNvPr>
          <p:cNvCxnSpPr>
            <a:cxnSpLocks/>
          </p:cNvCxnSpPr>
          <p:nvPr/>
        </p:nvCxnSpPr>
        <p:spPr>
          <a:xfrm>
            <a:off x="2858957" y="2326640"/>
            <a:ext cx="1824803" cy="1375106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xmlns="" id="{97F1589E-B100-412E-A3A5-32C1D0F194D1}"/>
              </a:ext>
            </a:extLst>
          </p:cNvPr>
          <p:cNvCxnSpPr>
            <a:cxnSpLocks/>
          </p:cNvCxnSpPr>
          <p:nvPr/>
        </p:nvCxnSpPr>
        <p:spPr>
          <a:xfrm>
            <a:off x="2857942" y="2972528"/>
            <a:ext cx="1825818" cy="1276876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xmlns="" id="{D15B2754-2936-47EC-A877-CC87E16365AD}"/>
              </a:ext>
            </a:extLst>
          </p:cNvPr>
          <p:cNvCxnSpPr>
            <a:cxnSpLocks/>
          </p:cNvCxnSpPr>
          <p:nvPr/>
        </p:nvCxnSpPr>
        <p:spPr>
          <a:xfrm flipV="1">
            <a:off x="2829719" y="3042920"/>
            <a:ext cx="1844503" cy="658826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xmlns="" id="{8620B32B-D33A-40E5-9CD7-41291C53DCE4}"/>
              </a:ext>
            </a:extLst>
          </p:cNvPr>
          <p:cNvCxnSpPr>
            <a:cxnSpLocks/>
          </p:cNvCxnSpPr>
          <p:nvPr/>
        </p:nvCxnSpPr>
        <p:spPr>
          <a:xfrm flipV="1">
            <a:off x="2829097" y="2326640"/>
            <a:ext cx="1845125" cy="1930401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xmlns="" id="{59C9F3D2-DD87-41A6-A625-27D6F183B68F}"/>
              </a:ext>
            </a:extLst>
          </p:cNvPr>
          <p:cNvCxnSpPr>
            <a:cxnSpLocks/>
          </p:cNvCxnSpPr>
          <p:nvPr/>
        </p:nvCxnSpPr>
        <p:spPr>
          <a:xfrm>
            <a:off x="2829719" y="4802529"/>
            <a:ext cx="1854041" cy="0"/>
          </a:xfrm>
          <a:prstGeom prst="line">
            <a:avLst/>
          </a:prstGeom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77E7856E-5BEC-4072-98C9-11ECCE199063}"/>
              </a:ext>
            </a:extLst>
          </p:cNvPr>
          <p:cNvSpPr txBox="1"/>
          <p:nvPr/>
        </p:nvSpPr>
        <p:spPr>
          <a:xfrm>
            <a:off x="204729" y="220963"/>
            <a:ext cx="10809369" cy="1292662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en-US" sz="2600" b="1" u="sng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Dạng</a:t>
            </a:r>
            <a:r>
              <a:rPr lang="en-US" sz="2600" b="1" u="sng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2:</a:t>
            </a:r>
            <a:r>
              <a:rPr lang="en-US" sz="26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Đọc</a:t>
            </a:r>
            <a:r>
              <a:rPr lang="en-US" sz="26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biểu</a:t>
            </a:r>
            <a:r>
              <a:rPr lang="en-US" sz="26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thức</a:t>
            </a:r>
            <a:r>
              <a:rPr lang="en-US" sz="26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đại</a:t>
            </a:r>
            <a:r>
              <a:rPr lang="en-US" sz="26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endParaRPr lang="en-US" sz="26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en-US" sz="2600" b="1" u="sng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Bài</a:t>
            </a:r>
            <a:r>
              <a:rPr lang="en-US" sz="2600" b="1" u="sng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2:</a:t>
            </a:r>
            <a:r>
              <a:rPr lang="en-US" sz="2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Hãy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nối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mỗi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ý 1), 2), …5)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với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a), b), …e)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với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nhau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sao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chúng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cùng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ý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nghĩa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graphicFrame>
        <p:nvGraphicFramePr>
          <p:cNvPr id="3" name="Table 5">
            <a:extLst>
              <a:ext uri="{FF2B5EF4-FFF2-40B4-BE49-F238E27FC236}">
                <a16:creationId xmlns:a16="http://schemas.microsoft.com/office/drawing/2014/main" xmlns="" id="{999C2E3E-B82C-493F-9002-8783A9858D7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1359512"/>
              </p:ext>
            </p:extLst>
          </p:nvPr>
        </p:nvGraphicFramePr>
        <p:xfrm>
          <a:off x="761342" y="2060090"/>
          <a:ext cx="2087062" cy="304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0098">
                  <a:extLst>
                    <a:ext uri="{9D8B030D-6E8A-4147-A177-3AD203B41FA5}">
                      <a16:colId xmlns:a16="http://schemas.microsoft.com/office/drawing/2014/main" xmlns="" val="4274216410"/>
                    </a:ext>
                  </a:extLst>
                </a:gridCol>
                <a:gridCol w="1486964">
                  <a:extLst>
                    <a:ext uri="{9D8B030D-6E8A-4147-A177-3AD203B41FA5}">
                      <a16:colId xmlns:a16="http://schemas.microsoft.com/office/drawing/2014/main" xmlns="" val="37647528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100" b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1)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3100" b="0" i="0" dirty="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x – y </a:t>
                      </a:r>
                      <a:endParaRPr lang="en-US" sz="31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7398972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500" b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en-US" sz="3100" b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2)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500" i="0" dirty="0">
                        <a:solidFill>
                          <a:srgbClr val="FFFF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en-US" sz="3100" i="0" dirty="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  <a:r>
                        <a:rPr lang="en-US" sz="3100" b="1" i="0" baseline="30000" dirty="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r>
                        <a:rPr lang="en-US" sz="3100" i="0" dirty="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– b</a:t>
                      </a:r>
                      <a:r>
                        <a:rPr lang="en-US" sz="3100" b="1" i="0" baseline="30000" dirty="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4416554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100" b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3)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3100" i="0" dirty="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  <a:r>
                        <a:rPr lang="en-US" sz="3100" b="1" i="0" baseline="30000" dirty="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US" sz="3100" i="0" dirty="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+ y</a:t>
                      </a:r>
                      <a:r>
                        <a:rPr lang="en-US" sz="3100" b="1" i="0" baseline="30000" dirty="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9659830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100" b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4)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3100" i="0" dirty="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(x + y)</a:t>
                      </a:r>
                      <a:r>
                        <a:rPr lang="en-US" sz="3100" b="1" i="0" baseline="30000" dirty="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31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3386497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100" b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5)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3100" i="0" dirty="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(a + b)</a:t>
                      </a:r>
                      <a:r>
                        <a:rPr lang="en-US" sz="3100" b="1" i="0" baseline="30000" dirty="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31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731697330"/>
                  </a:ext>
                </a:extLst>
              </a:tr>
            </a:tbl>
          </a:graphicData>
        </a:graphic>
      </p:graphicFrame>
      <p:graphicFrame>
        <p:nvGraphicFramePr>
          <p:cNvPr id="17" name="Table 5">
            <a:extLst>
              <a:ext uri="{FF2B5EF4-FFF2-40B4-BE49-F238E27FC236}">
                <a16:creationId xmlns:a16="http://schemas.microsoft.com/office/drawing/2014/main" xmlns="" id="{13A6194F-C5F8-4D8E-B44F-C4AF3613D87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8291556"/>
              </p:ext>
            </p:extLst>
          </p:nvPr>
        </p:nvGraphicFramePr>
        <p:xfrm>
          <a:off x="4683760" y="2067860"/>
          <a:ext cx="6899937" cy="304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0144">
                  <a:extLst>
                    <a:ext uri="{9D8B030D-6E8A-4147-A177-3AD203B41FA5}">
                      <a16:colId xmlns:a16="http://schemas.microsoft.com/office/drawing/2014/main" xmlns="" val="4274216410"/>
                    </a:ext>
                  </a:extLst>
                </a:gridCol>
                <a:gridCol w="6259793">
                  <a:extLst>
                    <a:ext uri="{9D8B030D-6E8A-4147-A177-3AD203B41FA5}">
                      <a16:colId xmlns:a16="http://schemas.microsoft.com/office/drawing/2014/main" xmlns="" val="37647528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600" b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a)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600" b="0" i="0" dirty="0" err="1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Bình</a:t>
                      </a:r>
                      <a:r>
                        <a:rPr lang="en-US" sz="2600" b="0" i="0" dirty="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600" b="0" i="0" dirty="0" err="1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ph</a:t>
                      </a:r>
                      <a:r>
                        <a:rPr lang="vi-VN" sz="2600" b="0" i="0" dirty="0">
                          <a:solidFill>
                            <a:srgbClr val="FFFF00"/>
                          </a:solidFill>
                          <a:latin typeface="+mn-lt"/>
                          <a:cs typeface="Arial" panose="020B0604020202020204" pitchFamily="34" charset="0"/>
                        </a:rPr>
                        <a:t>ư</a:t>
                      </a:r>
                      <a:r>
                        <a:rPr lang="en-US" sz="2600" b="0" i="0" dirty="0" err="1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ơng</a:t>
                      </a:r>
                      <a:r>
                        <a:rPr lang="en-US" sz="2600" b="0" i="0" dirty="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600" b="0" i="0" dirty="0" err="1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của</a:t>
                      </a:r>
                      <a:r>
                        <a:rPr lang="en-US" sz="2600" b="0" i="0" dirty="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600" b="0" i="0" dirty="0" err="1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tổng</a:t>
                      </a:r>
                      <a:r>
                        <a:rPr lang="en-US" sz="2600" b="0" i="0" dirty="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x </a:t>
                      </a:r>
                      <a:r>
                        <a:rPr lang="en-US" sz="2600" b="0" i="0" dirty="0" err="1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và</a:t>
                      </a:r>
                      <a:r>
                        <a:rPr lang="en-US" sz="2600" b="0" i="0" dirty="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y</a:t>
                      </a:r>
                      <a:r>
                        <a:rPr lang="en-US" sz="2800" b="0" i="0" dirty="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en-US" sz="28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7398972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600" b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b)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sz="2600" i="0" dirty="0" err="1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Tổng</a:t>
                      </a:r>
                      <a:r>
                        <a:rPr lang="en-US" sz="2600" i="0" dirty="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600" i="0" dirty="0" err="1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của</a:t>
                      </a:r>
                      <a:r>
                        <a:rPr lang="en-US" sz="2600" i="0" dirty="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x </a:t>
                      </a:r>
                      <a:r>
                        <a:rPr lang="en-US" sz="2600" i="0" dirty="0" err="1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bình</a:t>
                      </a:r>
                      <a:r>
                        <a:rPr lang="en-US" sz="2600" i="0" dirty="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600" i="0" dirty="0" err="1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ph</a:t>
                      </a:r>
                      <a:r>
                        <a:rPr lang="vi-VN" sz="2600" i="0" dirty="0">
                          <a:solidFill>
                            <a:srgbClr val="FFFF00"/>
                          </a:solidFill>
                          <a:latin typeface="+mn-lt"/>
                          <a:cs typeface="Arial" panose="020B0604020202020204" pitchFamily="34" charset="0"/>
                        </a:rPr>
                        <a:t>ư</a:t>
                      </a:r>
                      <a:r>
                        <a:rPr lang="en-US" sz="2600" i="0" dirty="0" err="1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ơng</a:t>
                      </a:r>
                      <a:r>
                        <a:rPr lang="en-US" sz="2600" i="0" dirty="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600" i="0" dirty="0" err="1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và</a:t>
                      </a:r>
                      <a:r>
                        <a:rPr lang="en-US" sz="2600" i="0" dirty="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y</a:t>
                      </a:r>
                    </a:p>
                    <a:p>
                      <a:pPr marL="0" indent="0" algn="l">
                        <a:buNone/>
                      </a:pPr>
                      <a:r>
                        <a:rPr lang="en-US" sz="2600" i="0" dirty="0" err="1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bình</a:t>
                      </a:r>
                      <a:r>
                        <a:rPr lang="en-US" sz="2600" i="0" dirty="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600" i="0" dirty="0" err="1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ph</a:t>
                      </a:r>
                      <a:r>
                        <a:rPr lang="vi-VN" sz="2600" i="0" dirty="0">
                          <a:solidFill>
                            <a:srgbClr val="FFFF00"/>
                          </a:solidFill>
                          <a:latin typeface="+mn-lt"/>
                          <a:cs typeface="Arial" panose="020B0604020202020204" pitchFamily="34" charset="0"/>
                        </a:rPr>
                        <a:t>ư</a:t>
                      </a:r>
                      <a:r>
                        <a:rPr lang="en-US" sz="2600" i="0" dirty="0" err="1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ơng</a:t>
                      </a:r>
                      <a:r>
                        <a:rPr lang="en-US" sz="2600" i="0" dirty="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en-US" sz="26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4416554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600" b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c)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600" i="0" dirty="0" err="1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Hiệu</a:t>
                      </a:r>
                      <a:r>
                        <a:rPr lang="en-US" sz="2600" i="0" dirty="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600" i="0" dirty="0" err="1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của</a:t>
                      </a:r>
                      <a:r>
                        <a:rPr lang="en-US" sz="2600" i="0" dirty="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x </a:t>
                      </a:r>
                      <a:r>
                        <a:rPr lang="en-US" sz="2600" i="0" dirty="0" err="1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và</a:t>
                      </a:r>
                      <a:r>
                        <a:rPr lang="en-US" sz="2600" i="0" dirty="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y</a:t>
                      </a:r>
                      <a:r>
                        <a:rPr lang="en-US" sz="2800" i="0" dirty="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en-US" sz="28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9659830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600" b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d)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600" i="0" dirty="0" err="1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Hiệu</a:t>
                      </a:r>
                      <a:r>
                        <a:rPr lang="en-US" sz="2600" i="0" dirty="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600" i="0" dirty="0" err="1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của</a:t>
                      </a:r>
                      <a:r>
                        <a:rPr lang="en-US" sz="2600" i="0" dirty="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 </a:t>
                      </a:r>
                      <a:r>
                        <a:rPr lang="en-US" sz="2600" i="0" dirty="0" err="1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lập</a:t>
                      </a:r>
                      <a:r>
                        <a:rPr lang="en-US" sz="2600" i="0" dirty="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600" i="0" dirty="0" err="1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ph</a:t>
                      </a:r>
                      <a:r>
                        <a:rPr lang="vi-VN" sz="2600" i="0" dirty="0">
                          <a:solidFill>
                            <a:srgbClr val="FFFF00"/>
                          </a:solidFill>
                          <a:latin typeface="+mn-lt"/>
                          <a:cs typeface="Arial" panose="020B0604020202020204" pitchFamily="34" charset="0"/>
                        </a:rPr>
                        <a:t>ư</a:t>
                      </a:r>
                      <a:r>
                        <a:rPr lang="en-US" sz="2600" i="0" dirty="0" err="1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ơng</a:t>
                      </a:r>
                      <a:r>
                        <a:rPr lang="en-US" sz="2600" i="0" dirty="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600" i="0" dirty="0" err="1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và</a:t>
                      </a:r>
                      <a:r>
                        <a:rPr lang="en-US" sz="2600" i="0" dirty="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b </a:t>
                      </a:r>
                      <a:r>
                        <a:rPr lang="en-US" sz="2600" i="0" dirty="0" err="1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lập</a:t>
                      </a:r>
                      <a:r>
                        <a:rPr lang="en-US" sz="2600" i="0" dirty="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600" i="0" dirty="0" err="1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ph</a:t>
                      </a:r>
                      <a:r>
                        <a:rPr lang="vi-VN" sz="2600" i="0" dirty="0">
                          <a:solidFill>
                            <a:srgbClr val="FFFF00"/>
                          </a:solidFill>
                          <a:latin typeface="+mn-lt"/>
                          <a:cs typeface="Arial" panose="020B0604020202020204" pitchFamily="34" charset="0"/>
                        </a:rPr>
                        <a:t>ư</a:t>
                      </a:r>
                      <a:r>
                        <a:rPr lang="en-US" sz="2600" i="0" dirty="0" err="1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ơng</a:t>
                      </a:r>
                      <a:r>
                        <a:rPr lang="en-US" sz="3000" i="0" dirty="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r>
                        <a:rPr lang="en-US" sz="2600" i="0" dirty="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sz="26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3386497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600" b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e)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600" b="0" i="0" kern="1200" dirty="0" err="1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Lập</a:t>
                      </a:r>
                      <a:r>
                        <a:rPr lang="en-US" sz="2600" b="0" i="0" kern="12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600" b="0" i="0" kern="1200" dirty="0" err="1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ph</a:t>
                      </a:r>
                      <a:r>
                        <a:rPr lang="vi-VN" sz="2600" b="0" i="0" kern="1200" dirty="0">
                          <a:solidFill>
                            <a:srgbClr val="FFFF00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ư</a:t>
                      </a:r>
                      <a:r>
                        <a:rPr lang="en-US" sz="2600" b="0" i="0" kern="1200" dirty="0" err="1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ơng</a:t>
                      </a:r>
                      <a:r>
                        <a:rPr lang="en-US" sz="2600" b="0" i="0" kern="12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600" b="0" i="0" kern="1200" dirty="0" err="1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của</a:t>
                      </a:r>
                      <a:r>
                        <a:rPr lang="en-US" sz="2600" b="0" i="0" kern="12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600" b="0" i="0" kern="1200" dirty="0" err="1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tổng</a:t>
                      </a:r>
                      <a:r>
                        <a:rPr lang="en-US" sz="2600" b="0" i="0" kern="12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a </a:t>
                      </a:r>
                      <a:r>
                        <a:rPr lang="en-US" sz="2600" b="0" i="0" kern="1200" dirty="0" err="1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và</a:t>
                      </a:r>
                      <a:r>
                        <a:rPr lang="en-US" sz="2600" b="0" i="0" kern="12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b</a:t>
                      </a:r>
                      <a:r>
                        <a:rPr lang="en-US" sz="3200" b="0" i="0" kern="12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.</a:t>
                      </a:r>
                      <a:endParaRPr lang="en-US" sz="32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7316973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67715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77E7856E-5BEC-4072-98C9-11ECCE199063}"/>
              </a:ext>
            </a:extLst>
          </p:cNvPr>
          <p:cNvSpPr txBox="1"/>
          <p:nvPr/>
        </p:nvSpPr>
        <p:spPr>
          <a:xfrm>
            <a:off x="829339" y="292083"/>
            <a:ext cx="11058395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u="sng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Dạng</a:t>
            </a:r>
            <a:r>
              <a:rPr lang="en-US" sz="2600" b="1" u="sng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3:</a:t>
            </a:r>
            <a:r>
              <a:rPr lang="en-US" sz="26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Từ</a:t>
            </a:r>
            <a:r>
              <a:rPr lang="en-US" sz="2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biểu</a:t>
            </a:r>
            <a:r>
              <a:rPr lang="en-US" sz="2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thức</a:t>
            </a:r>
            <a:r>
              <a:rPr lang="en-US" sz="2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đại</a:t>
            </a:r>
            <a:r>
              <a:rPr lang="en-US" sz="2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sz="2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đã</a:t>
            </a:r>
            <a:r>
              <a:rPr lang="en-US" sz="2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cho</a:t>
            </a:r>
            <a:r>
              <a:rPr lang="en-US" sz="2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xây</a:t>
            </a:r>
            <a:r>
              <a:rPr lang="en-US" sz="2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dựng</a:t>
            </a:r>
            <a:r>
              <a:rPr lang="en-US" sz="2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bài</a:t>
            </a:r>
            <a:r>
              <a:rPr lang="en-US" sz="2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toán</a:t>
            </a:r>
            <a:r>
              <a:rPr lang="en-US" sz="2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2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kết</a:t>
            </a:r>
            <a:r>
              <a:rPr lang="en-US" sz="2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quả</a:t>
            </a:r>
            <a:endParaRPr lang="en-US" sz="2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</a:t>
            </a:r>
            <a:r>
              <a:rPr lang="en-US" sz="2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chính</a:t>
            </a:r>
            <a:r>
              <a:rPr lang="en-US" sz="2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2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biểu</a:t>
            </a:r>
            <a:r>
              <a:rPr lang="en-US" sz="2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thức</a:t>
            </a:r>
            <a:r>
              <a:rPr lang="en-US" sz="2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đó</a:t>
            </a:r>
            <a:r>
              <a:rPr lang="en-US" sz="2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8305B5EC-3EF8-4ED8-ADD3-09868A2DB502}"/>
              </a:ext>
            </a:extLst>
          </p:cNvPr>
          <p:cNvSpPr/>
          <p:nvPr/>
        </p:nvSpPr>
        <p:spPr>
          <a:xfrm>
            <a:off x="1003618" y="1165049"/>
            <a:ext cx="2702047" cy="15491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marR="0" lvl="0" indent="-514350">
              <a:spcBef>
                <a:spcPts val="0"/>
              </a:spcBef>
              <a:spcAft>
                <a:spcPts val="1000"/>
              </a:spcAft>
              <a:buAutoNum type="alphaLcParenR"/>
            </a:pP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3x + 5y;</a:t>
            </a:r>
          </a:p>
          <a:p>
            <a:pPr marL="514350" indent="-514350">
              <a:spcAft>
                <a:spcPts val="1000"/>
              </a:spcAft>
              <a:buFontTx/>
              <a:buAutoNum type="alphaLcParenR"/>
            </a:pP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</a:t>
            </a:r>
            <a:r>
              <a:rPr lang="en-US" sz="2600" b="1" baseline="300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 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+ b</a:t>
            </a:r>
            <a:r>
              <a:rPr lang="en-US" sz="2600" b="1" baseline="300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</a:t>
            </a:r>
            <a:r>
              <a:rPr lang="en-US" sz="26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;</a:t>
            </a:r>
            <a:endParaRPr lang="en-US" sz="2600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514350" marR="0" lvl="0" indent="-514350">
              <a:spcBef>
                <a:spcPts val="0"/>
              </a:spcBef>
              <a:spcAft>
                <a:spcPts val="1000"/>
              </a:spcAft>
              <a:buAutoNum type="alphaLcParenR"/>
            </a:pP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(x – 2)(y – 2).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03C4E9A7-6255-40C2-BF51-C8FF4C95B920}"/>
              </a:ext>
            </a:extLst>
          </p:cNvPr>
          <p:cNvSpPr/>
          <p:nvPr/>
        </p:nvSpPr>
        <p:spPr>
          <a:xfrm>
            <a:off x="4106790" y="4220059"/>
            <a:ext cx="6612171" cy="1893724"/>
          </a:xfrm>
          <a:prstGeom prst="rect">
            <a:avLst/>
          </a:prstGeom>
          <a:ln w="28575"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marR="0" lvl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Bạn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Thành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mua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3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chiếc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bút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mỗi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chiếc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có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giá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x(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đồng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và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mua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5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quyển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vở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mỗi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quyển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có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giá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y(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đồng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).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Tìm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biểu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thức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biểu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thị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tổng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số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tiền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à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bạn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Thành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đã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mua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cả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bút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và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vở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8C5C821A-8637-4C3D-A088-1D5F013B051F}"/>
              </a:ext>
            </a:extLst>
          </p:cNvPr>
          <p:cNvSpPr/>
          <p:nvPr/>
        </p:nvSpPr>
        <p:spPr>
          <a:xfrm>
            <a:off x="4978895" y="1608719"/>
            <a:ext cx="2183690" cy="10207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>
              <a:spcBef>
                <a:spcPts val="0"/>
              </a:spcBef>
              <a:spcAft>
                <a:spcPts val="1000"/>
              </a:spcAft>
            </a:pPr>
            <a:r>
              <a:rPr lang="en-US" sz="2600" b="1" u="sng" dirty="0" err="1">
                <a:solidFill>
                  <a:srgbClr val="FFFF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Hướng</a:t>
            </a:r>
            <a:r>
              <a:rPr lang="en-US" sz="2600" b="1" u="sng" dirty="0">
                <a:solidFill>
                  <a:srgbClr val="FFFF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600" b="1" u="sng" dirty="0" err="1">
                <a:solidFill>
                  <a:srgbClr val="FFFF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dẫn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  <a:p>
            <a:pPr marR="0" lvl="0">
              <a:spcBef>
                <a:spcPts val="0"/>
              </a:spcBef>
              <a:spcAft>
                <a:spcPts val="1000"/>
              </a:spcAft>
            </a:pP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a) </a:t>
            </a:r>
            <a:r>
              <a:rPr lang="en-US" sz="2600" dirty="0">
                <a:solidFill>
                  <a:srgbClr val="FFFF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3x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+  5y</a:t>
            </a:r>
            <a:endParaRPr lang="en-US" sz="2600" dirty="0">
              <a:solidFill>
                <a:schemeClr val="bg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F2BB4CEC-AD72-49BF-9037-72019B943F29}"/>
              </a:ext>
            </a:extLst>
          </p:cNvPr>
          <p:cNvSpPr/>
          <p:nvPr/>
        </p:nvSpPr>
        <p:spPr>
          <a:xfrm>
            <a:off x="2946092" y="4197094"/>
            <a:ext cx="3563871" cy="2092881"/>
          </a:xfrm>
          <a:prstGeom prst="rect">
            <a:avLst/>
          </a:prstGeom>
          <a:ln>
            <a:solidFill>
              <a:srgbClr val="FFFF00"/>
            </a:solidFill>
          </a:ln>
        </p:spPr>
        <p:txBody>
          <a:bodyPr wrap="square">
            <a:spAutoFit/>
          </a:bodyPr>
          <a:lstStyle/>
          <a:p>
            <a:pPr marR="0" lvl="0" algn="just">
              <a:spcBef>
                <a:spcPts val="0"/>
              </a:spcBef>
              <a:spcAft>
                <a:spcPts val="1000"/>
              </a:spcAft>
            </a:pP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3x</a:t>
            </a:r>
            <a:r>
              <a:rPr lang="en-US" sz="2600" dirty="0">
                <a:solidFill>
                  <a:srgbClr val="FFFF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FFFF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có</a:t>
            </a:r>
            <a:r>
              <a:rPr lang="en-US" sz="2600" dirty="0">
                <a:solidFill>
                  <a:srgbClr val="FFFF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FFFF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thể</a:t>
            </a:r>
            <a:r>
              <a:rPr lang="en-US" sz="2600" dirty="0">
                <a:solidFill>
                  <a:srgbClr val="FFFF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FFFF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là</a:t>
            </a:r>
            <a:r>
              <a:rPr lang="en-US" sz="2600" dirty="0">
                <a:solidFill>
                  <a:srgbClr val="FFFF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FFFF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diện</a:t>
            </a:r>
            <a:r>
              <a:rPr lang="en-US" sz="2600" dirty="0">
                <a:solidFill>
                  <a:srgbClr val="FFFF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FFFF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tích</a:t>
            </a:r>
            <a:r>
              <a:rPr lang="en-US" sz="2600" dirty="0">
                <a:solidFill>
                  <a:srgbClr val="FFFF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FFFF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của</a:t>
            </a:r>
            <a:r>
              <a:rPr lang="en-US" sz="2600" dirty="0">
                <a:solidFill>
                  <a:srgbClr val="FFFF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FFFF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một</a:t>
            </a:r>
            <a:r>
              <a:rPr lang="en-US" sz="2600" dirty="0">
                <a:solidFill>
                  <a:srgbClr val="FFFF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FFFF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hình</a:t>
            </a:r>
            <a:r>
              <a:rPr lang="en-US" sz="2600" dirty="0">
                <a:solidFill>
                  <a:srgbClr val="FFFF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FFFF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chữ</a:t>
            </a:r>
            <a:r>
              <a:rPr lang="en-US" sz="2600" dirty="0">
                <a:solidFill>
                  <a:srgbClr val="FFFF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FFFF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nhật</a:t>
            </a:r>
            <a:r>
              <a:rPr lang="en-US" sz="2600" dirty="0">
                <a:solidFill>
                  <a:srgbClr val="FFFF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FFFF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có</a:t>
            </a:r>
            <a:r>
              <a:rPr lang="en-US" sz="2600" dirty="0">
                <a:solidFill>
                  <a:srgbClr val="FFFF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FFFF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chiều</a:t>
            </a:r>
            <a:r>
              <a:rPr lang="en-US" sz="2600" dirty="0">
                <a:solidFill>
                  <a:srgbClr val="FFFF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FFFF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rộng</a:t>
            </a:r>
            <a:r>
              <a:rPr lang="en-US" sz="2600" dirty="0">
                <a:solidFill>
                  <a:srgbClr val="FFFF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FFFF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bằng</a:t>
            </a:r>
            <a:r>
              <a:rPr lang="en-US" sz="2600" dirty="0">
                <a:solidFill>
                  <a:srgbClr val="FFFF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3(cm), </a:t>
            </a:r>
            <a:r>
              <a:rPr lang="en-US" sz="2600" dirty="0" err="1">
                <a:solidFill>
                  <a:srgbClr val="FFFF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chiều</a:t>
            </a:r>
            <a:r>
              <a:rPr lang="en-US" sz="2600" dirty="0">
                <a:solidFill>
                  <a:srgbClr val="FFFF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FFFF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dài</a:t>
            </a:r>
            <a:r>
              <a:rPr lang="en-US" sz="2600" dirty="0">
                <a:solidFill>
                  <a:srgbClr val="FFFF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FFFF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bằng</a:t>
            </a:r>
            <a:r>
              <a:rPr lang="en-US" sz="2600" dirty="0">
                <a:solidFill>
                  <a:srgbClr val="FFFF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x(cm).  </a:t>
            </a:r>
            <a:endParaRPr lang="en-US" sz="2600" dirty="0">
              <a:solidFill>
                <a:srgbClr val="FFFF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97538FA2-B274-4FD8-A00E-96095794BE45}"/>
              </a:ext>
            </a:extLst>
          </p:cNvPr>
          <p:cNvSpPr/>
          <p:nvPr/>
        </p:nvSpPr>
        <p:spPr>
          <a:xfrm>
            <a:off x="535022" y="4188406"/>
            <a:ext cx="2078602" cy="2092881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marR="0" lvl="0" algn="just">
              <a:spcBef>
                <a:spcPts val="0"/>
              </a:spcBef>
              <a:spcAft>
                <a:spcPts val="1000"/>
              </a:spcAft>
            </a:pPr>
            <a:r>
              <a:rPr lang="en-US" sz="2600" dirty="0">
                <a:solidFill>
                  <a:srgbClr val="FFFF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3x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có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thể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là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số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tiền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mua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3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đồ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vật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mỗi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đồ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vật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có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giá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x(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đồng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  <a:endParaRPr lang="en-US" sz="2600" dirty="0">
              <a:solidFill>
                <a:schemeClr val="bg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DD0E67D7-8D57-41DB-B264-7AE800EFCE4C}"/>
              </a:ext>
            </a:extLst>
          </p:cNvPr>
          <p:cNvSpPr/>
          <p:nvPr/>
        </p:nvSpPr>
        <p:spPr>
          <a:xfrm>
            <a:off x="6812059" y="4201579"/>
            <a:ext cx="3412717" cy="2092881"/>
          </a:xfrm>
          <a:prstGeom prst="rect">
            <a:avLst/>
          </a:prstGeom>
          <a:ln>
            <a:solidFill>
              <a:srgbClr val="92D050"/>
            </a:solidFill>
          </a:ln>
        </p:spPr>
        <p:txBody>
          <a:bodyPr wrap="square">
            <a:spAutoFit/>
          </a:bodyPr>
          <a:lstStyle/>
          <a:p>
            <a:pPr marR="0" lvl="0" algn="just">
              <a:spcBef>
                <a:spcPts val="0"/>
              </a:spcBef>
              <a:spcAft>
                <a:spcPts val="1000"/>
              </a:spcAft>
            </a:pP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3x</a:t>
            </a:r>
            <a:r>
              <a:rPr lang="en-US" sz="2600" dirty="0">
                <a:solidFill>
                  <a:srgbClr val="FFC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FFC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có</a:t>
            </a:r>
            <a:r>
              <a:rPr lang="en-US" sz="2600" dirty="0">
                <a:solidFill>
                  <a:srgbClr val="FFC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FFC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thể</a:t>
            </a:r>
            <a:r>
              <a:rPr lang="en-US" sz="2600" dirty="0">
                <a:solidFill>
                  <a:srgbClr val="FFC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FFC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là</a:t>
            </a:r>
            <a:r>
              <a:rPr lang="en-US" sz="2600" dirty="0">
                <a:solidFill>
                  <a:srgbClr val="FFC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FFC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quãng</a:t>
            </a:r>
            <a:r>
              <a:rPr lang="en-US" sz="2600" dirty="0">
                <a:solidFill>
                  <a:srgbClr val="FFC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FFC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đường</a:t>
            </a:r>
            <a:r>
              <a:rPr lang="en-US" sz="2600" dirty="0">
                <a:solidFill>
                  <a:srgbClr val="FFC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FFC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đi</a:t>
            </a:r>
            <a:r>
              <a:rPr lang="en-US" sz="2600" dirty="0">
                <a:solidFill>
                  <a:srgbClr val="FFC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FFC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được</a:t>
            </a:r>
            <a:r>
              <a:rPr lang="en-US" sz="2600" dirty="0">
                <a:solidFill>
                  <a:srgbClr val="FFC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FFC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của</a:t>
            </a:r>
            <a:r>
              <a:rPr lang="en-US" sz="2600" dirty="0">
                <a:solidFill>
                  <a:srgbClr val="FFC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FFC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một</a:t>
            </a:r>
            <a:r>
              <a:rPr lang="en-US" sz="2600" dirty="0">
                <a:solidFill>
                  <a:srgbClr val="FFC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FFC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chuyển</a:t>
            </a:r>
            <a:r>
              <a:rPr lang="en-US" sz="2600" dirty="0">
                <a:solidFill>
                  <a:srgbClr val="FFC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FFC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động</a:t>
            </a:r>
            <a:r>
              <a:rPr lang="en-US" sz="2600" dirty="0">
                <a:solidFill>
                  <a:srgbClr val="FFC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FFC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có</a:t>
            </a:r>
            <a:r>
              <a:rPr lang="en-US" sz="2600" dirty="0">
                <a:solidFill>
                  <a:srgbClr val="FFC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FFC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vận</a:t>
            </a:r>
            <a:r>
              <a:rPr lang="en-US" sz="2600" dirty="0">
                <a:solidFill>
                  <a:srgbClr val="FFC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FFC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tốc</a:t>
            </a:r>
            <a:r>
              <a:rPr lang="en-US" sz="2600" dirty="0">
                <a:solidFill>
                  <a:srgbClr val="FFC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FFC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bằng</a:t>
            </a:r>
            <a:r>
              <a:rPr lang="en-US" sz="2600" dirty="0">
                <a:solidFill>
                  <a:srgbClr val="FFC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3(km/h) </a:t>
            </a:r>
            <a:r>
              <a:rPr lang="en-US" sz="2600" dirty="0" err="1">
                <a:solidFill>
                  <a:srgbClr val="FFC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trong</a:t>
            </a:r>
            <a:r>
              <a:rPr lang="en-US" sz="2600" dirty="0">
                <a:solidFill>
                  <a:srgbClr val="FFC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x(h)…</a:t>
            </a:r>
            <a:endParaRPr lang="en-US" sz="2600" dirty="0">
              <a:solidFill>
                <a:srgbClr val="FFC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xmlns="" id="{50C0094F-49A6-4EDE-AC66-6AE93647B921}"/>
              </a:ext>
            </a:extLst>
          </p:cNvPr>
          <p:cNvCxnSpPr>
            <a:cxnSpLocks/>
            <a:stCxn id="14" idx="0"/>
          </p:cNvCxnSpPr>
          <p:nvPr/>
        </p:nvCxnSpPr>
        <p:spPr>
          <a:xfrm flipV="1">
            <a:off x="1574323" y="2547150"/>
            <a:ext cx="3933262" cy="1641256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xmlns="" id="{CD3BBB9B-6C24-4B2D-85AD-7F1ED5551951}"/>
              </a:ext>
            </a:extLst>
          </p:cNvPr>
          <p:cNvCxnSpPr>
            <a:cxnSpLocks/>
          </p:cNvCxnSpPr>
          <p:nvPr/>
        </p:nvCxnSpPr>
        <p:spPr>
          <a:xfrm flipV="1">
            <a:off x="5250393" y="2555837"/>
            <a:ext cx="388235" cy="1632569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xmlns="" id="{5CE59259-F072-4B8D-B792-F9F194739E2A}"/>
              </a:ext>
            </a:extLst>
          </p:cNvPr>
          <p:cNvCxnSpPr>
            <a:cxnSpLocks/>
          </p:cNvCxnSpPr>
          <p:nvPr/>
        </p:nvCxnSpPr>
        <p:spPr>
          <a:xfrm flipH="1" flipV="1">
            <a:off x="5686097" y="2555838"/>
            <a:ext cx="2438401" cy="1632569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xmlns="" id="{3F75AD8B-EC4C-4981-B441-DF4B74A40BA5}"/>
              </a:ext>
            </a:extLst>
          </p:cNvPr>
          <p:cNvCxnSpPr>
            <a:cxnSpLocks/>
          </p:cNvCxnSpPr>
          <p:nvPr/>
        </p:nvCxnSpPr>
        <p:spPr>
          <a:xfrm flipH="1" flipV="1">
            <a:off x="2950599" y="5013949"/>
            <a:ext cx="778121" cy="20842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xmlns="" id="{9D4F7175-CF81-485C-A1CF-ACA78D9EA104}"/>
              </a:ext>
            </a:extLst>
          </p:cNvPr>
          <p:cNvCxnSpPr>
            <a:cxnSpLocks/>
          </p:cNvCxnSpPr>
          <p:nvPr/>
        </p:nvCxnSpPr>
        <p:spPr>
          <a:xfrm flipH="1" flipV="1">
            <a:off x="5817140" y="2538462"/>
            <a:ext cx="5544766" cy="1690028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>
            <a:extLst>
              <a:ext uri="{FF2B5EF4-FFF2-40B4-BE49-F238E27FC236}">
                <a16:creationId xmlns:a16="http://schemas.microsoft.com/office/drawing/2014/main" xmlns="" id="{2F7CB239-3644-440A-A682-B09E199D253C}"/>
              </a:ext>
            </a:extLst>
          </p:cNvPr>
          <p:cNvSpPr/>
          <p:nvPr/>
        </p:nvSpPr>
        <p:spPr>
          <a:xfrm>
            <a:off x="11213147" y="4228490"/>
            <a:ext cx="491292" cy="1549142"/>
          </a:xfrm>
          <a:prstGeom prst="rect">
            <a:avLst/>
          </a:prstGeom>
          <a:ln w="12700">
            <a:noFill/>
          </a:ln>
        </p:spPr>
        <p:txBody>
          <a:bodyPr wrap="square">
            <a:spAutoFit/>
          </a:bodyPr>
          <a:lstStyle/>
          <a:p>
            <a:pPr marR="0" lvl="0">
              <a:spcBef>
                <a:spcPts val="0"/>
              </a:spcBef>
              <a:spcAft>
                <a:spcPts val="1000"/>
              </a:spcAft>
            </a:pPr>
            <a:r>
              <a:rPr lang="en-US" sz="2600" b="1" dirty="0">
                <a:solidFill>
                  <a:srgbClr val="FFFF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…</a:t>
            </a:r>
          </a:p>
          <a:p>
            <a:pPr marR="0" lvl="0">
              <a:spcBef>
                <a:spcPts val="0"/>
              </a:spcBef>
              <a:spcAft>
                <a:spcPts val="1000"/>
              </a:spcAft>
            </a:pPr>
            <a:endParaRPr lang="en-US" sz="2600" b="1" dirty="0">
              <a:solidFill>
                <a:srgbClr val="FFFF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R="0" lvl="0">
              <a:spcBef>
                <a:spcPts val="0"/>
              </a:spcBef>
              <a:spcAft>
                <a:spcPts val="1000"/>
              </a:spcAft>
            </a:pPr>
            <a:endParaRPr lang="en-US" sz="2600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D32C247E-18BE-4D3A-AFF3-31E06DF0A7C4}"/>
              </a:ext>
            </a:extLst>
          </p:cNvPr>
          <p:cNvSpPr txBox="1"/>
          <p:nvPr/>
        </p:nvSpPr>
        <p:spPr>
          <a:xfrm>
            <a:off x="2169088" y="3373473"/>
            <a:ext cx="6139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(1)</a:t>
            </a:r>
            <a:endParaRPr lang="en-US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xmlns="" id="{D90C4A46-62D1-4D61-9B3D-ED9DF582CCD4}"/>
              </a:ext>
            </a:extLst>
          </p:cNvPr>
          <p:cNvSpPr txBox="1"/>
          <p:nvPr/>
        </p:nvSpPr>
        <p:spPr>
          <a:xfrm>
            <a:off x="4876800" y="3371737"/>
            <a:ext cx="5778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(2)</a:t>
            </a:r>
            <a:endParaRPr lang="en-US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xmlns="" id="{3B0F4C76-A557-437B-9F4A-1135AE641A1C}"/>
              </a:ext>
            </a:extLst>
          </p:cNvPr>
          <p:cNvSpPr txBox="1"/>
          <p:nvPr/>
        </p:nvSpPr>
        <p:spPr>
          <a:xfrm>
            <a:off x="7361060" y="3366373"/>
            <a:ext cx="6139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(3)</a:t>
            </a:r>
            <a:endParaRPr lang="en-US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xmlns="" id="{569DF284-BC64-4B32-9A49-FC2D45BE8DD2}"/>
              </a:ext>
            </a:extLst>
          </p:cNvPr>
          <p:cNvSpPr txBox="1"/>
          <p:nvPr/>
        </p:nvSpPr>
        <p:spPr>
          <a:xfrm>
            <a:off x="9758820" y="3366373"/>
            <a:ext cx="6139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(n)</a:t>
            </a:r>
            <a:endParaRPr lang="en-US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7386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500"/>
                            </p:stCondLst>
                            <p:childTnLst>
                              <p:par>
                                <p:cTn id="96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3" grpId="2"/>
      <p:bldP spid="15" grpId="0" animBg="1"/>
      <p:bldP spid="6" grpId="0"/>
      <p:bldP spid="11" grpId="0" animBg="1"/>
      <p:bldP spid="11" grpId="1" animBg="1"/>
      <p:bldP spid="14" grpId="0" animBg="1"/>
      <p:bldP spid="16" grpId="0" animBg="1"/>
      <p:bldP spid="16" grpId="1" animBg="1"/>
      <p:bldP spid="25" grpId="0"/>
      <p:bldP spid="25" grpId="1"/>
      <p:bldP spid="21" grpId="0" build="allAtOnce"/>
      <p:bldP spid="22" grpId="0" build="allAtOnce"/>
      <p:bldP spid="23" grpId="0" build="allAtOnce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44376" y="510363"/>
            <a:ext cx="8393773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000" b="1" u="sng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KIẾN THỨC CẦN NẮM VỮNG CỦA BÀI HỌC: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1255059" y="1395274"/>
            <a:ext cx="8867137" cy="24188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Khái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niệm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về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biểu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thức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đại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Biến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biểu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thức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đại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Sử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dụng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biểu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thức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đại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để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biểu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thị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đại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lượng</a:t>
            </a:r>
            <a:endParaRPr lang="en-US" sz="2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trong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toán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trong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thực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tiễn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đời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sống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ngược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lại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252674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048379" y="510363"/>
            <a:ext cx="4185761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000" b="1" u="sng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HƯỚNG DẪN VỀ NHÀ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1795750" y="1153226"/>
            <a:ext cx="8212826" cy="24188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con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ôn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lại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kiến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thức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bài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Làm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bài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tập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2, 3, 4, 5 (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trang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26, 27 –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sgk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Chuẩn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bị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bài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tiết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sau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Ôn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tập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chương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II – Tam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giác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(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trang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139 ÷ 141 –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sgk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). 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81F636BF-CF35-4EA4-BF94-DD101E3DD25C}"/>
              </a:ext>
            </a:extLst>
          </p:cNvPr>
          <p:cNvSpPr/>
          <p:nvPr/>
        </p:nvSpPr>
        <p:spPr>
          <a:xfrm>
            <a:off x="1825256" y="4224996"/>
            <a:ext cx="8296940" cy="1218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 algn="ctr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600" b="1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THÂN ÁI CHÀO TẠM BIỆT VÀ HẸN GẶP LẠI CÁC EM TRONG TIẾT HỌC SAU!</a:t>
            </a:r>
          </a:p>
        </p:txBody>
      </p:sp>
    </p:spTree>
    <p:extLst>
      <p:ext uri="{BB962C8B-B14F-4D97-AF65-F5344CB8AC3E}">
        <p14:creationId xmlns:p14="http://schemas.microsoft.com/office/powerpoint/2010/main" val="2148729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77E7856E-5BEC-4072-98C9-11ECCE199063}"/>
              </a:ext>
            </a:extLst>
          </p:cNvPr>
          <p:cNvSpPr txBox="1"/>
          <p:nvPr/>
        </p:nvSpPr>
        <p:spPr>
          <a:xfrm>
            <a:off x="204729" y="292083"/>
            <a:ext cx="12033359" cy="12926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600" b="1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BÀI TẬP CỦNG CỐ:</a:t>
            </a:r>
          </a:p>
          <a:p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sz="2600" b="1" i="1" u="sng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Dạng</a:t>
            </a:r>
            <a:r>
              <a:rPr lang="en-US" sz="2600" b="1" i="1" u="sng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1:</a:t>
            </a:r>
            <a:r>
              <a:rPr lang="en-US" sz="2600" b="1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i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2600" b="1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i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2600" b="1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i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600" b="1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i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đại</a:t>
            </a:r>
            <a:r>
              <a:rPr lang="en-US" sz="2600" b="1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i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endParaRPr lang="en-US" sz="2600" b="1" i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sz="2600" b="1" i="1" u="sng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600" b="1" i="1" u="sng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1:</a:t>
            </a:r>
            <a:r>
              <a:rPr lang="en-US" sz="26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26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6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26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6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26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thị</a:t>
            </a:r>
            <a:r>
              <a:rPr lang="en-US" sz="26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6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mệnh</a:t>
            </a:r>
            <a:r>
              <a:rPr lang="en-US" sz="26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sz="26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26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6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dưới</a:t>
            </a:r>
            <a:r>
              <a:rPr lang="en-US" sz="26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dây</a:t>
            </a:r>
            <a:r>
              <a:rPr lang="en-US" sz="26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sang ô </a:t>
            </a:r>
            <a:r>
              <a:rPr lang="en-US" sz="2600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tương</a:t>
            </a:r>
            <a:r>
              <a:rPr lang="en-US" sz="26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ứng</a:t>
            </a:r>
            <a:r>
              <a:rPr lang="en-US" sz="26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xmlns="" id="{A68BA88B-F51B-459E-962C-BE7EFCC391B8}"/>
              </a:ext>
            </a:extLst>
          </p:cNvPr>
          <p:cNvSpPr/>
          <p:nvPr/>
        </p:nvSpPr>
        <p:spPr>
          <a:xfrm>
            <a:off x="7794886" y="2122063"/>
            <a:ext cx="3788811" cy="492443"/>
          </a:xfrm>
          <a:prstGeom prst="rect">
            <a:avLst/>
          </a:prstGeom>
          <a:ln>
            <a:solidFill>
              <a:schemeClr val="accent6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endParaRPr lang="en-US" sz="25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xmlns="" id="{C35D5A9B-453E-4352-A9D8-11F7D22572A0}"/>
              </a:ext>
            </a:extLst>
          </p:cNvPr>
          <p:cNvGraphicFramePr>
            <a:graphicFrameLocks noGrp="1"/>
          </p:cNvGraphicFramePr>
          <p:nvPr/>
        </p:nvGraphicFramePr>
        <p:xfrm>
          <a:off x="806659" y="1615398"/>
          <a:ext cx="10879574" cy="509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01952">
                  <a:extLst>
                    <a:ext uri="{9D8B030D-6E8A-4147-A177-3AD203B41FA5}">
                      <a16:colId xmlns:a16="http://schemas.microsoft.com/office/drawing/2014/main" xmlns="" val="4282041782"/>
                    </a:ext>
                  </a:extLst>
                </a:gridCol>
                <a:gridCol w="3777622">
                  <a:extLst>
                    <a:ext uri="{9D8B030D-6E8A-4147-A177-3AD203B41FA5}">
                      <a16:colId xmlns:a16="http://schemas.microsoft.com/office/drawing/2014/main" xmlns="" val="188502244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600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CÁC MỆNH ĐỀ</a:t>
                      </a:r>
                    </a:p>
                  </a:txBody>
                  <a:tcP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BIỂU THỨC BIỂU THỊ</a:t>
                      </a:r>
                    </a:p>
                  </a:txBody>
                  <a:tcPr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820661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600" b="0" i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a) </a:t>
                      </a:r>
                      <a:r>
                        <a:rPr lang="en-US" sz="2600" b="0" i="1" dirty="0" err="1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Tổng</a:t>
                      </a:r>
                      <a:r>
                        <a:rPr lang="en-US" sz="2600" b="0" i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600" b="0" i="1" dirty="0" err="1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của</a:t>
                      </a:r>
                      <a:r>
                        <a:rPr lang="en-US" sz="2600" b="0" i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x </a:t>
                      </a:r>
                      <a:r>
                        <a:rPr lang="en-US" sz="2600" b="0" i="1" dirty="0" err="1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và</a:t>
                      </a:r>
                      <a:r>
                        <a:rPr lang="en-US" sz="2600" b="0" i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y</a:t>
                      </a:r>
                    </a:p>
                  </a:txBody>
                  <a:tcP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600" b="0" i="1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1733103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600" i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b) </a:t>
                      </a:r>
                      <a:r>
                        <a:rPr lang="en-US" sz="2600" i="1" dirty="0" err="1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Tích</a:t>
                      </a:r>
                      <a:r>
                        <a:rPr lang="en-US" sz="2600" i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600" i="1" dirty="0" err="1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của</a:t>
                      </a:r>
                      <a:r>
                        <a:rPr lang="en-US" sz="2600" i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x </a:t>
                      </a:r>
                      <a:r>
                        <a:rPr lang="en-US" sz="2600" i="1" dirty="0" err="1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và</a:t>
                      </a:r>
                      <a:r>
                        <a:rPr lang="en-US" sz="2600" i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y</a:t>
                      </a:r>
                    </a:p>
                  </a:txBody>
                  <a:tcP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600" i="1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419872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600" i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c) </a:t>
                      </a:r>
                      <a:r>
                        <a:rPr lang="en-US" sz="2600" i="1" dirty="0" err="1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Tích</a:t>
                      </a:r>
                      <a:r>
                        <a:rPr lang="en-US" sz="2600" i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600" i="1" dirty="0" err="1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của</a:t>
                      </a:r>
                      <a:r>
                        <a:rPr lang="en-US" sz="2600" i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600" i="1" dirty="0" err="1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tổng</a:t>
                      </a:r>
                      <a:r>
                        <a:rPr lang="en-US" sz="2600" i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x </a:t>
                      </a:r>
                      <a:r>
                        <a:rPr lang="en-US" sz="2600" i="1" dirty="0" err="1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và</a:t>
                      </a:r>
                      <a:r>
                        <a:rPr lang="en-US" sz="2600" i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y </a:t>
                      </a:r>
                      <a:r>
                        <a:rPr lang="en-US" sz="2600" i="1" dirty="0" err="1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với</a:t>
                      </a:r>
                      <a:r>
                        <a:rPr lang="en-US" sz="2600" i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600" i="1" dirty="0" err="1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hiệu</a:t>
                      </a:r>
                      <a:r>
                        <a:rPr lang="en-US" sz="2600" i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600" i="1" dirty="0" err="1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của</a:t>
                      </a:r>
                      <a:r>
                        <a:rPr lang="en-US" sz="2600" i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x </a:t>
                      </a:r>
                      <a:r>
                        <a:rPr lang="en-US" sz="2600" i="1" dirty="0" err="1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và</a:t>
                      </a:r>
                      <a:r>
                        <a:rPr lang="en-US" sz="2600" i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y</a:t>
                      </a:r>
                    </a:p>
                  </a:txBody>
                  <a:tcP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600" i="1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2859807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600" i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d) </a:t>
                      </a:r>
                      <a:r>
                        <a:rPr lang="vi-VN" sz="2600" b="0" i="1" kern="1200" dirty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Diện tích của 1 tam giác có cạnh a</a:t>
                      </a:r>
                      <a:r>
                        <a:rPr lang="en-US" sz="2600" b="0" i="1" kern="1200" dirty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(cm)</a:t>
                      </a:r>
                      <a:r>
                        <a:rPr lang="vi-VN" sz="2600" b="0" i="1" kern="1200" dirty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và đường cao </a:t>
                      </a:r>
                      <a:r>
                        <a:rPr lang="en-US" sz="2600" b="0" i="1" kern="1200" dirty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lang="vi-VN" sz="2600" b="0" i="1" kern="1200" dirty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ư</a:t>
                      </a:r>
                      <a:r>
                        <a:rPr lang="en-US" sz="2600" b="0" i="1" kern="1200" dirty="0" err="1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ơng</a:t>
                      </a:r>
                      <a:r>
                        <a:rPr lang="vi-VN" sz="2600" b="0" i="1" kern="1200" dirty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ứng với cạnh đó</a:t>
                      </a:r>
                      <a:r>
                        <a:rPr lang="en-US" sz="2600" b="0" i="1" kern="1200" dirty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600" b="0" i="1" kern="1200" dirty="0" err="1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bằng</a:t>
                      </a:r>
                      <a:r>
                        <a:rPr lang="en-US" sz="2600" b="0" i="1" kern="1200" dirty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5(cm)</a:t>
                      </a:r>
                      <a:endParaRPr lang="en-US" sz="2600" i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282643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600" i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e) </a:t>
                      </a:r>
                      <a:r>
                        <a:rPr lang="vi-VN" sz="2600" b="0" i="1" kern="1200" dirty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Thể tích V của 1 hình lập phương có cạnh a</a:t>
                      </a:r>
                      <a:endParaRPr lang="en-US" sz="2600" b="0" i="1" kern="1200" dirty="0">
                        <a:solidFill>
                          <a:schemeClr val="lt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23282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600" i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f)</a:t>
                      </a:r>
                      <a:r>
                        <a:rPr lang="vi-VN" sz="2600" b="0" i="1" kern="1200" dirty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Diện tích của hình thang có</a:t>
                      </a:r>
                      <a:r>
                        <a:rPr lang="en-US" sz="2600" b="0" i="1" kern="1200" dirty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600" b="0" i="1" kern="1200" dirty="0" err="1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đáy</a:t>
                      </a:r>
                      <a:r>
                        <a:rPr lang="en-US" sz="2600" b="0" i="1" kern="1200" dirty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600" b="0" i="1" kern="1200" dirty="0" err="1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lớn</a:t>
                      </a:r>
                      <a:r>
                        <a:rPr lang="en-US" sz="2600" b="0" i="1" kern="1200" dirty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600" b="0" i="1" kern="1200" dirty="0" err="1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bằng</a:t>
                      </a:r>
                      <a:r>
                        <a:rPr lang="en-US" sz="2600" b="0" i="1" kern="1200" dirty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x(cm), </a:t>
                      </a:r>
                      <a:r>
                        <a:rPr lang="en-US" sz="2600" b="0" i="1" kern="1200" dirty="0" err="1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đáy</a:t>
                      </a:r>
                      <a:r>
                        <a:rPr lang="en-US" sz="2600" b="0" i="1" kern="1200" dirty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600" b="0" i="1" kern="1200" dirty="0" err="1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nhỏ</a:t>
                      </a:r>
                      <a:r>
                        <a:rPr lang="en-US" sz="2600" b="0" i="1" kern="1200" dirty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600" b="0" i="1" kern="1200" dirty="0" err="1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bằng</a:t>
                      </a:r>
                      <a:r>
                        <a:rPr lang="en-US" sz="2600" b="0" i="1" kern="1200" dirty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3(cm),</a:t>
                      </a:r>
                      <a:r>
                        <a:rPr lang="vi-VN" sz="2600" b="0" i="1" kern="1200" dirty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600" b="0" i="1" kern="1200" dirty="0" err="1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chiều</a:t>
                      </a:r>
                      <a:r>
                        <a:rPr lang="en-US" sz="2600" b="0" i="1" kern="1200" dirty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600" b="0" i="1" kern="1200" dirty="0" err="1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cao</a:t>
                      </a:r>
                      <a:r>
                        <a:rPr lang="en-US" sz="2600" b="0" i="1" kern="1200" dirty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600" b="0" i="1" kern="1200" dirty="0" err="1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bằng</a:t>
                      </a:r>
                      <a:r>
                        <a:rPr lang="en-US" sz="2600" b="0" i="1" kern="1200" dirty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b </a:t>
                      </a:r>
                      <a:r>
                        <a:rPr lang="vi-VN" sz="2600" b="0" i="1" kern="1200" dirty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(cm)</a:t>
                      </a:r>
                      <a:endParaRPr lang="en-US" sz="2600" i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491218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600" i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g) </a:t>
                      </a:r>
                      <a:r>
                        <a:rPr lang="en-US" sz="2600" i="1" dirty="0" err="1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Số</a:t>
                      </a:r>
                      <a:r>
                        <a:rPr lang="en-US" sz="2600" i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600" i="1" dirty="0" err="1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tiền</a:t>
                      </a:r>
                      <a:r>
                        <a:rPr lang="en-US" sz="2600" i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vi-VN" sz="2600" i="1" kern="1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mua </a:t>
                      </a:r>
                      <a:r>
                        <a:rPr lang="en-US" sz="2600" i="1" kern="1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vi-VN" sz="2600" i="1" kern="1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quyển vở</a:t>
                      </a:r>
                      <a:r>
                        <a:rPr lang="en-US" sz="2600" i="1" kern="1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vi-VN" sz="2600" i="1" kern="1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mỗi quyển giá x</a:t>
                      </a:r>
                      <a:r>
                        <a:rPr lang="en-US" sz="2600" i="1" kern="1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vi-VN" sz="2600" i="1" kern="1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đồng</a:t>
                      </a:r>
                      <a:r>
                        <a:rPr lang="en-US" sz="2600" i="1" kern="1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r>
                        <a:rPr lang="vi-VN" sz="2600" i="1" kern="1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và </a:t>
                      </a:r>
                      <a:r>
                        <a:rPr lang="en-US" sz="2600" i="1" kern="1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 </a:t>
                      </a:r>
                      <a:r>
                        <a:rPr lang="en-US" sz="2600" i="1" kern="1200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chiếc</a:t>
                      </a:r>
                      <a:r>
                        <a:rPr lang="vi-VN" sz="2600" i="1" kern="1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bút</a:t>
                      </a:r>
                      <a:r>
                        <a:rPr lang="en-US" sz="2600" i="1" kern="1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vi-VN" sz="2600" i="1" kern="1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mỗi chiếc giá </a:t>
                      </a:r>
                      <a:r>
                        <a:rPr lang="en-US" sz="2600" i="1" kern="1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b(</a:t>
                      </a:r>
                      <a:r>
                        <a:rPr lang="vi-VN" sz="2600" i="1" kern="1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đồng</a:t>
                      </a:r>
                      <a:r>
                        <a:rPr lang="en-US" sz="2600" i="1" kern="1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r>
                        <a:rPr lang="vi-VN" sz="2600" i="1" kern="1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 </a:t>
                      </a:r>
                      <a:endParaRPr lang="en-US" sz="2600" i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36573528"/>
                  </a:ext>
                </a:extLst>
              </a:tr>
            </a:tbl>
          </a:graphicData>
        </a:graphic>
      </p:graphicFrame>
      <p:sp>
        <p:nvSpPr>
          <p:cNvPr id="27" name="Rectangle 26">
            <a:extLst>
              <a:ext uri="{FF2B5EF4-FFF2-40B4-BE49-F238E27FC236}">
                <a16:creationId xmlns:a16="http://schemas.microsoft.com/office/drawing/2014/main" xmlns="" id="{49156CF7-C9E5-43BD-B646-F57CB76D110D}"/>
              </a:ext>
            </a:extLst>
          </p:cNvPr>
          <p:cNvSpPr/>
          <p:nvPr/>
        </p:nvSpPr>
        <p:spPr>
          <a:xfrm>
            <a:off x="7937240" y="4476987"/>
            <a:ext cx="3448102" cy="430887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en-US" sz="2200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200" b="1" i="1" baseline="30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en-US" sz="2200" dirty="0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xmlns="" id="{5149FF38-10A6-485B-9A2B-C687CE567E2D}"/>
              </a:ext>
            </a:extLst>
          </p:cNvPr>
          <p:cNvSpPr/>
          <p:nvPr/>
        </p:nvSpPr>
        <p:spPr>
          <a:xfrm>
            <a:off x="7918820" y="2127342"/>
            <a:ext cx="3477298" cy="430887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2200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 + y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xmlns="" id="{FAC61A23-7A18-4072-BD9D-BB9FDD3829C6}"/>
              </a:ext>
            </a:extLst>
          </p:cNvPr>
          <p:cNvSpPr/>
          <p:nvPr/>
        </p:nvSpPr>
        <p:spPr>
          <a:xfrm>
            <a:off x="7948972" y="3102033"/>
            <a:ext cx="3568122" cy="430887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2200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(x + y)(x – y)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xmlns="" id="{35CA49F9-21BA-4338-8B45-8DD2213BD5AE}"/>
              </a:ext>
            </a:extLst>
          </p:cNvPr>
          <p:cNvSpPr/>
          <p:nvPr/>
        </p:nvSpPr>
        <p:spPr>
          <a:xfrm>
            <a:off x="7920494" y="2621393"/>
            <a:ext cx="3663203" cy="430887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2200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 y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xmlns="" id="{CC7AB6EA-8C3D-4868-95DD-679F4DB6262D}"/>
              </a:ext>
            </a:extLst>
          </p:cNvPr>
          <p:cNvSpPr/>
          <p:nvPr/>
        </p:nvSpPr>
        <p:spPr>
          <a:xfrm>
            <a:off x="7957337" y="3622889"/>
            <a:ext cx="3568122" cy="769441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endParaRPr lang="en-US" sz="22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22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51" name="Group 50">
            <a:extLst>
              <a:ext uri="{FF2B5EF4-FFF2-40B4-BE49-F238E27FC236}">
                <a16:creationId xmlns:a16="http://schemas.microsoft.com/office/drawing/2014/main" xmlns="" id="{E89678F7-399B-4F76-A5EE-82FC00E2309A}"/>
              </a:ext>
            </a:extLst>
          </p:cNvPr>
          <p:cNvGrpSpPr/>
          <p:nvPr/>
        </p:nvGrpSpPr>
        <p:grpSpPr>
          <a:xfrm>
            <a:off x="9331430" y="3582673"/>
            <a:ext cx="598476" cy="865920"/>
            <a:chOff x="9379817" y="3576332"/>
            <a:chExt cx="598476" cy="865920"/>
          </a:xfrm>
        </p:grpSpPr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xmlns="" id="{5080AD3C-CA75-4BF0-B86A-F60C1A502EAE}"/>
                </a:ext>
              </a:extLst>
            </p:cNvPr>
            <p:cNvCxnSpPr/>
            <p:nvPr/>
          </p:nvCxnSpPr>
          <p:spPr>
            <a:xfrm flipH="1">
              <a:off x="9435398" y="4009292"/>
              <a:ext cx="422031" cy="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3" name="Group 52">
              <a:extLst>
                <a:ext uri="{FF2B5EF4-FFF2-40B4-BE49-F238E27FC236}">
                  <a16:creationId xmlns:a16="http://schemas.microsoft.com/office/drawing/2014/main" xmlns="" id="{948013EA-20BC-4968-A3D2-AD8E5CAB3C38}"/>
                </a:ext>
              </a:extLst>
            </p:cNvPr>
            <p:cNvGrpSpPr/>
            <p:nvPr/>
          </p:nvGrpSpPr>
          <p:grpSpPr>
            <a:xfrm>
              <a:off x="9379817" y="3576332"/>
              <a:ext cx="598476" cy="865920"/>
              <a:chOff x="9465546" y="3593634"/>
              <a:chExt cx="598476" cy="865920"/>
            </a:xfrm>
          </p:grpSpPr>
          <p:sp>
            <p:nvSpPr>
              <p:cNvPr id="54" name="Rectangle 53">
                <a:extLst>
                  <a:ext uri="{FF2B5EF4-FFF2-40B4-BE49-F238E27FC236}">
                    <a16:creationId xmlns:a16="http://schemas.microsoft.com/office/drawing/2014/main" xmlns="" id="{30E901D8-D690-48F6-8ED9-B9F15F63E9F8}"/>
                  </a:ext>
                </a:extLst>
              </p:cNvPr>
              <p:cNvSpPr/>
              <p:nvPr/>
            </p:nvSpPr>
            <p:spPr>
              <a:xfrm>
                <a:off x="9465546" y="3593634"/>
                <a:ext cx="598476" cy="492443"/>
              </a:xfrm>
              <a:prstGeom prst="rect">
                <a:avLst/>
              </a:prstGeom>
              <a:ln>
                <a:noFill/>
              </a:ln>
            </p:spPr>
            <p:txBody>
              <a:bodyPr wrap="square">
                <a:spAutoFit/>
              </a:bodyPr>
              <a:lstStyle/>
              <a:p>
                <a:r>
                  <a:rPr lang="en-US" sz="2600" i="1" dirty="0">
                    <a:solidFill>
                      <a:srgbClr val="FFFF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5a</a:t>
                </a:r>
              </a:p>
            </p:txBody>
          </p:sp>
          <p:sp>
            <p:nvSpPr>
              <p:cNvPr id="55" name="Rectangle 54">
                <a:extLst>
                  <a:ext uri="{FF2B5EF4-FFF2-40B4-BE49-F238E27FC236}">
                    <a16:creationId xmlns:a16="http://schemas.microsoft.com/office/drawing/2014/main" xmlns="" id="{2DDDB9CA-9C62-4FFD-A064-6D321774A96C}"/>
                  </a:ext>
                </a:extLst>
              </p:cNvPr>
              <p:cNvSpPr/>
              <p:nvPr/>
            </p:nvSpPr>
            <p:spPr>
              <a:xfrm>
                <a:off x="9467220" y="3967111"/>
                <a:ext cx="434734" cy="492443"/>
              </a:xfrm>
              <a:prstGeom prst="rect">
                <a:avLst/>
              </a:prstGeom>
              <a:ln>
                <a:noFill/>
              </a:ln>
            </p:spPr>
            <p:txBody>
              <a:bodyPr wrap="none">
                <a:spAutoFit/>
              </a:bodyPr>
              <a:lstStyle/>
              <a:p>
                <a:r>
                  <a:rPr lang="en-US" sz="2600" i="1" dirty="0">
                    <a:solidFill>
                      <a:srgbClr val="FFFF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2</a:t>
                </a:r>
              </a:p>
            </p:txBody>
          </p:sp>
        </p:grpSp>
      </p:grpSp>
      <p:sp>
        <p:nvSpPr>
          <p:cNvPr id="35" name="Rectangle 34">
            <a:extLst>
              <a:ext uri="{FF2B5EF4-FFF2-40B4-BE49-F238E27FC236}">
                <a16:creationId xmlns:a16="http://schemas.microsoft.com/office/drawing/2014/main" xmlns="" id="{6FFCBC9C-F481-4786-925B-728BE5345B19}"/>
              </a:ext>
            </a:extLst>
          </p:cNvPr>
          <p:cNvSpPr/>
          <p:nvPr/>
        </p:nvSpPr>
        <p:spPr>
          <a:xfrm>
            <a:off x="7938901" y="4981091"/>
            <a:ext cx="3365495" cy="738664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endParaRPr lang="en-US" sz="14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14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14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xmlns="" id="{FCDF1504-FF46-4EEE-A000-398A65D2327D}"/>
              </a:ext>
            </a:extLst>
          </p:cNvPr>
          <p:cNvGrpSpPr/>
          <p:nvPr/>
        </p:nvGrpSpPr>
        <p:grpSpPr>
          <a:xfrm>
            <a:off x="9105950" y="4938652"/>
            <a:ext cx="1467057" cy="865920"/>
            <a:chOff x="9617945" y="5032220"/>
            <a:chExt cx="1467057" cy="865920"/>
          </a:xfrm>
        </p:grpSpPr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xmlns="" id="{8024E627-5112-4A01-8771-BA0AC40DA113}"/>
                </a:ext>
              </a:extLst>
            </p:cNvPr>
            <p:cNvGrpSpPr/>
            <p:nvPr/>
          </p:nvGrpSpPr>
          <p:grpSpPr>
            <a:xfrm>
              <a:off x="9617945" y="5032220"/>
              <a:ext cx="1467057" cy="865920"/>
              <a:chOff x="9465545" y="3593634"/>
              <a:chExt cx="1467057" cy="865920"/>
            </a:xfrm>
          </p:grpSpPr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xmlns="" id="{40C5470C-35CA-47A0-BC07-70DC65F1F634}"/>
                  </a:ext>
                </a:extLst>
              </p:cNvPr>
              <p:cNvSpPr/>
              <p:nvPr/>
            </p:nvSpPr>
            <p:spPr>
              <a:xfrm>
                <a:off x="9465545" y="3593634"/>
                <a:ext cx="1467057" cy="492443"/>
              </a:xfrm>
              <a:prstGeom prst="rect">
                <a:avLst/>
              </a:prstGeom>
              <a:ln>
                <a:noFill/>
              </a:ln>
            </p:spPr>
            <p:txBody>
              <a:bodyPr wrap="square">
                <a:spAutoFit/>
              </a:bodyPr>
              <a:lstStyle/>
              <a:p>
                <a:r>
                  <a:rPr lang="en-US" sz="2600" i="1" dirty="0">
                    <a:solidFill>
                      <a:srgbClr val="FFFF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(x + 3)b </a:t>
                </a:r>
              </a:p>
            </p:txBody>
          </p:sp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xmlns="" id="{00095C6E-617C-4AE2-9D43-1CEC473F1B3B}"/>
                  </a:ext>
                </a:extLst>
              </p:cNvPr>
              <p:cNvSpPr/>
              <p:nvPr/>
            </p:nvSpPr>
            <p:spPr>
              <a:xfrm>
                <a:off x="9467220" y="3967111"/>
                <a:ext cx="851515" cy="492443"/>
              </a:xfrm>
              <a:prstGeom prst="rect">
                <a:avLst/>
              </a:prstGeom>
              <a:ln>
                <a:noFill/>
              </a:ln>
            </p:spPr>
            <p:txBody>
              <a:bodyPr wrap="none">
                <a:spAutoFit/>
              </a:bodyPr>
              <a:lstStyle/>
              <a:p>
                <a:r>
                  <a:rPr lang="en-US" sz="2600" i="1" dirty="0">
                    <a:solidFill>
                      <a:srgbClr val="FFFF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2</a:t>
                </a:r>
              </a:p>
            </p:txBody>
          </p:sp>
        </p:grp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xmlns="" id="{B0AF9D72-0E1E-4B75-9D85-33811C988806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9725790" y="5494519"/>
              <a:ext cx="1067814" cy="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309DC895-89D4-484A-A17F-14B7397C7579}"/>
              </a:ext>
            </a:extLst>
          </p:cNvPr>
          <p:cNvSpPr/>
          <p:nvPr/>
        </p:nvSpPr>
        <p:spPr>
          <a:xfrm>
            <a:off x="8195390" y="6006184"/>
            <a:ext cx="2999939" cy="5232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600" i="1" dirty="0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2a + 5b</a:t>
            </a:r>
            <a:endParaRPr lang="en-US" sz="2600" i="1" dirty="0">
              <a:solidFill>
                <a:srgbClr val="FFFF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2597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9" grpId="0" animBg="1"/>
      <p:bldP spid="30" grpId="0" animBg="1"/>
      <p:bldP spid="31" grpId="0" animBg="1"/>
      <p:bldP spid="34" grpId="0" animBg="1"/>
      <p:bldP spid="35" grpId="0" animBg="1"/>
      <p:bldP spid="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TextBox 41">
            <a:extLst>
              <a:ext uri="{FF2B5EF4-FFF2-40B4-BE49-F238E27FC236}">
                <a16:creationId xmlns:a16="http://schemas.microsoft.com/office/drawing/2014/main" xmlns="" id="{B5A5CE15-CAE6-41AB-A7FA-B2D4C0FD1159}"/>
              </a:ext>
            </a:extLst>
          </p:cNvPr>
          <p:cNvSpPr txBox="1"/>
          <p:nvPr/>
        </p:nvSpPr>
        <p:spPr>
          <a:xfrm>
            <a:off x="204729" y="952279"/>
            <a:ext cx="11200148" cy="329320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400" b="1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KIẾN THỨC CẦN NHỚ</a:t>
            </a:r>
          </a:p>
          <a:p>
            <a:r>
              <a:rPr lang="en-US" sz="2600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+ B</a:t>
            </a:r>
            <a:r>
              <a:rPr lang="vi-VN" sz="2600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2600" i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ớc</a:t>
            </a:r>
            <a:r>
              <a:rPr lang="en-US" sz="2600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i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2600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i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600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i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600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i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khái</a:t>
            </a:r>
            <a:r>
              <a:rPr lang="en-US" sz="2600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i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niệm</a:t>
            </a:r>
            <a:r>
              <a:rPr lang="en-US" sz="2600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i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600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i="1" u="sng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2600" i="1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i="1" u="sng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600" i="1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i="1" u="sng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đại</a:t>
            </a:r>
            <a:r>
              <a:rPr lang="en-US" sz="2600" i="1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i="1" u="sng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600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600" i="1" u="sng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biến</a:t>
            </a:r>
            <a:r>
              <a:rPr lang="en-US" sz="2600" i="1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i="1" u="sng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600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i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600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i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2600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i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endParaRPr lang="en-US" sz="2600" i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600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en-US" sz="2600" i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đại</a:t>
            </a:r>
            <a:r>
              <a:rPr lang="en-US" sz="2600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i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600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2600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+ </a:t>
            </a:r>
            <a:r>
              <a:rPr lang="en-US" sz="2600" i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600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i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600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</a:t>
            </a:r>
            <a:r>
              <a:rPr lang="vi-VN" sz="2600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2600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 ý </a:t>
            </a:r>
            <a:r>
              <a:rPr lang="en-US" sz="2600" i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600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i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2600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i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2600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i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600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i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đại</a:t>
            </a:r>
            <a:r>
              <a:rPr lang="en-US" sz="2600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i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600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2600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+ Khi </a:t>
            </a:r>
            <a:r>
              <a:rPr lang="en-US" sz="2600" i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600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i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600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i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600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i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2600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i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r>
              <a:rPr lang="en-US" sz="2600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i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600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i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600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i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biến</a:t>
            </a:r>
            <a:r>
              <a:rPr lang="en-US" sz="2600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ta </a:t>
            </a:r>
            <a:r>
              <a:rPr lang="en-US" sz="2600" i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áp</a:t>
            </a:r>
            <a:r>
              <a:rPr lang="en-US" sz="2600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i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600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i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600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i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600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i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2600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600" i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sz="2600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i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tắc</a:t>
            </a:r>
            <a:endParaRPr lang="en-US" sz="2600" i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600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lang="en-US" sz="2600" i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2600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i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r>
              <a:rPr lang="en-US" sz="2600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i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</a:t>
            </a:r>
            <a:r>
              <a:rPr lang="vi-VN" sz="2600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2600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i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600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i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600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i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600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2600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+ Ng</a:t>
            </a:r>
            <a:r>
              <a:rPr lang="vi-VN" sz="2600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2600" i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ời</a:t>
            </a:r>
            <a:r>
              <a:rPr lang="en-US" sz="2600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sz="2600" i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cũng</a:t>
            </a:r>
            <a:r>
              <a:rPr lang="en-US" sz="2600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i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sz="2600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i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dấu</a:t>
            </a:r>
            <a:r>
              <a:rPr lang="en-US" sz="2600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i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ngoặc</a:t>
            </a:r>
            <a:r>
              <a:rPr lang="en-US" sz="2600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“( )”; “[ ]”; “{ }” </a:t>
            </a:r>
            <a:r>
              <a:rPr lang="en-US" sz="2600" i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600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i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2600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i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2600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i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600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i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600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i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endParaRPr lang="en-US" sz="2600" i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600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lang="en-US" sz="2600" i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2600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i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600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3C54D5A1-0F99-4053-AC73-0C1B7E3CCD24}"/>
              </a:ext>
            </a:extLst>
          </p:cNvPr>
          <p:cNvSpPr txBox="1"/>
          <p:nvPr/>
        </p:nvSpPr>
        <p:spPr>
          <a:xfrm>
            <a:off x="357129" y="200910"/>
            <a:ext cx="11200148" cy="55399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000" b="1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CỦNG CỐ KIẾN THỨC</a:t>
            </a:r>
          </a:p>
        </p:txBody>
      </p:sp>
    </p:spTree>
    <p:extLst>
      <p:ext uri="{BB962C8B-B14F-4D97-AF65-F5344CB8AC3E}">
        <p14:creationId xmlns:p14="http://schemas.microsoft.com/office/powerpoint/2010/main" val="6027703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42788" y="212416"/>
            <a:ext cx="6777817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SỞ GIÁO DỤC VÀ ĐÀO TẠO HÀ NỘI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526113" y="3233018"/>
            <a:ext cx="9211176" cy="165167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36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CHƯƠNG IV – </a:t>
            </a:r>
            <a:r>
              <a:rPr lang="en-US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BIỂU THỨC ĐẠI SỐ</a:t>
            </a:r>
            <a:r>
              <a:rPr lang="vi-VN" sz="36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>
              <a:lnSpc>
                <a:spcPct val="150000"/>
              </a:lnSpc>
            </a:pPr>
            <a:r>
              <a:rPr lang="en-US" sz="36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BÀI 1: </a:t>
            </a:r>
            <a:r>
              <a:rPr lang="en-US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KHÁI NIỆM VỀ BIỂU THỨC ĐẠI SỐ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85239" y="1249138"/>
            <a:ext cx="1892913" cy="189291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285930" y="5297770"/>
            <a:ext cx="7691529" cy="12185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6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GIÁO VIÊN</a:t>
            </a:r>
            <a:r>
              <a:rPr lang="vi-VN" sz="26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26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TRẦN QUANG HIẾU</a:t>
            </a:r>
            <a:endParaRPr lang="vi-VN" sz="26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vi-VN" sz="26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TRƯỜNG THCS </a:t>
            </a:r>
            <a:r>
              <a:rPr lang="en-US" sz="26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MAI ĐỘNG, QUẬN HOÀNG MAI</a:t>
            </a:r>
            <a:endParaRPr lang="vi-VN" sz="26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5624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19038" y="233920"/>
            <a:ext cx="6431569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CHƯƠNG IV – BIỂU THỨC ĐẠI SỐ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223284" y="940021"/>
            <a:ext cx="4201791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b="1" u="sng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CÁC KIẾN THỨC CHÍNH: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xmlns="" id="{2DFE06B0-5C65-4D73-B039-430665B1CAE6}"/>
              </a:ext>
            </a:extLst>
          </p:cNvPr>
          <p:cNvGrpSpPr/>
          <p:nvPr/>
        </p:nvGrpSpPr>
        <p:grpSpPr>
          <a:xfrm>
            <a:off x="630654" y="1616143"/>
            <a:ext cx="7634456" cy="669852"/>
            <a:chOff x="935665" y="1988288"/>
            <a:chExt cx="6400800" cy="669852"/>
          </a:xfrm>
        </p:grpSpPr>
        <p:sp>
          <p:nvSpPr>
            <p:cNvPr id="5" name="Rectangle: Rounded Corners 4">
              <a:extLst>
                <a:ext uri="{FF2B5EF4-FFF2-40B4-BE49-F238E27FC236}">
                  <a16:creationId xmlns:a16="http://schemas.microsoft.com/office/drawing/2014/main" xmlns="" id="{A8EEE40C-CCE2-43DC-850B-14CAE9D2ABE5}"/>
                </a:ext>
              </a:extLst>
            </p:cNvPr>
            <p:cNvSpPr/>
            <p:nvPr/>
          </p:nvSpPr>
          <p:spPr>
            <a:xfrm>
              <a:off x="935665" y="1988288"/>
              <a:ext cx="6400800" cy="669852"/>
            </a:xfrm>
            <a:prstGeom prst="roundRect">
              <a:avLst/>
            </a:prstGeom>
            <a:solidFill>
              <a:schemeClr val="accent1"/>
            </a:solidFill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b="1" dirty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       </a:t>
              </a:r>
              <a:r>
                <a:rPr lang="en-US" sz="2800" b="1" dirty="0" err="1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Khái</a:t>
              </a:r>
              <a:r>
                <a:rPr lang="en-US" sz="2800" b="1" dirty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800" b="1" dirty="0" err="1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niệm</a:t>
              </a:r>
              <a:r>
                <a:rPr lang="en-US" sz="2800" b="1" dirty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800" b="1" dirty="0" err="1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về</a:t>
              </a:r>
              <a:r>
                <a:rPr lang="en-US" sz="2800" b="1" dirty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800" b="1" dirty="0" err="1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biểu</a:t>
              </a:r>
              <a:r>
                <a:rPr lang="en-US" sz="2800" b="1" dirty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800" b="1" dirty="0" err="1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thức</a:t>
              </a:r>
              <a:r>
                <a:rPr lang="en-US" sz="2800" b="1" dirty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800" b="1" dirty="0" err="1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đại</a:t>
              </a:r>
              <a:r>
                <a:rPr lang="en-US" sz="2800" b="1" dirty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800" b="1" dirty="0" err="1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số</a:t>
              </a:r>
              <a:r>
                <a:rPr lang="en-US" sz="2800" b="1" dirty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.</a:t>
              </a:r>
            </a:p>
          </p:txBody>
        </p:sp>
        <p:sp>
          <p:nvSpPr>
            <p:cNvPr id="6" name="Oval 5">
              <a:extLst>
                <a:ext uri="{FF2B5EF4-FFF2-40B4-BE49-F238E27FC236}">
                  <a16:creationId xmlns:a16="http://schemas.microsoft.com/office/drawing/2014/main" xmlns="" id="{7FACD4B5-1BE6-458B-9357-50201D4ACED2}"/>
                </a:ext>
              </a:extLst>
            </p:cNvPr>
            <p:cNvSpPr/>
            <p:nvPr/>
          </p:nvSpPr>
          <p:spPr>
            <a:xfrm>
              <a:off x="946296" y="1988288"/>
              <a:ext cx="429955" cy="669852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>
                  <a:solidFill>
                    <a:srgbClr val="FFFF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xmlns="" id="{941C319C-D419-42D9-AEAA-445887630BDF}"/>
              </a:ext>
            </a:extLst>
          </p:cNvPr>
          <p:cNvGrpSpPr/>
          <p:nvPr/>
        </p:nvGrpSpPr>
        <p:grpSpPr>
          <a:xfrm>
            <a:off x="630654" y="2469674"/>
            <a:ext cx="7634456" cy="669852"/>
            <a:chOff x="935665" y="1988288"/>
            <a:chExt cx="6400800" cy="669852"/>
          </a:xfrm>
          <a:solidFill>
            <a:schemeClr val="accent1"/>
          </a:solidFill>
        </p:grpSpPr>
        <p:sp>
          <p:nvSpPr>
            <p:cNvPr id="14" name="Rectangle: Rounded Corners 13">
              <a:extLst>
                <a:ext uri="{FF2B5EF4-FFF2-40B4-BE49-F238E27FC236}">
                  <a16:creationId xmlns:a16="http://schemas.microsoft.com/office/drawing/2014/main" xmlns="" id="{2D6E9843-6F9A-4638-A697-80D53661F0E2}"/>
                </a:ext>
              </a:extLst>
            </p:cNvPr>
            <p:cNvSpPr/>
            <p:nvPr/>
          </p:nvSpPr>
          <p:spPr>
            <a:xfrm>
              <a:off x="935665" y="1988288"/>
              <a:ext cx="6400800" cy="669852"/>
            </a:xfrm>
            <a:prstGeom prst="roundRect">
              <a:avLst/>
            </a:prstGeom>
            <a:grp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b="1" dirty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       </a:t>
              </a:r>
              <a:r>
                <a:rPr lang="en-US" sz="2800" b="1" dirty="0" err="1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Giá</a:t>
              </a:r>
              <a:r>
                <a:rPr lang="en-US" sz="2800" b="1" dirty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800" b="1" dirty="0" err="1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trị</a:t>
              </a:r>
              <a:r>
                <a:rPr lang="en-US" sz="2800" b="1" dirty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800" b="1" dirty="0" err="1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của</a:t>
              </a:r>
              <a:r>
                <a:rPr lang="en-US" sz="2800" b="1" dirty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800" b="1" dirty="0" err="1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một</a:t>
              </a:r>
              <a:r>
                <a:rPr lang="en-US" sz="2800" b="1" dirty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800" b="1" dirty="0" err="1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biểu</a:t>
              </a:r>
              <a:r>
                <a:rPr lang="en-US" sz="2800" b="1" dirty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800" b="1" dirty="0" err="1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thức</a:t>
              </a:r>
              <a:r>
                <a:rPr lang="en-US" sz="2800" b="1" dirty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800" b="1" dirty="0" err="1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đại</a:t>
              </a:r>
              <a:r>
                <a:rPr lang="en-US" sz="2800" b="1" dirty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800" b="1" dirty="0" err="1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số</a:t>
              </a:r>
              <a:r>
                <a:rPr lang="en-US" sz="2800" b="1" dirty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.</a:t>
              </a:r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xmlns="" id="{74C85D78-C989-489C-98FE-32676656F6E5}"/>
                </a:ext>
              </a:extLst>
            </p:cNvPr>
            <p:cNvSpPr/>
            <p:nvPr/>
          </p:nvSpPr>
          <p:spPr>
            <a:xfrm>
              <a:off x="946295" y="1988288"/>
              <a:ext cx="429954" cy="669852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>
                  <a:solidFill>
                    <a:srgbClr val="FFFF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xmlns="" id="{CE465E00-2B7B-489F-89E1-43EF7D393DCE}"/>
              </a:ext>
            </a:extLst>
          </p:cNvPr>
          <p:cNvGrpSpPr/>
          <p:nvPr/>
        </p:nvGrpSpPr>
        <p:grpSpPr>
          <a:xfrm>
            <a:off x="630654" y="3292545"/>
            <a:ext cx="7634456" cy="964915"/>
            <a:chOff x="935665" y="1988287"/>
            <a:chExt cx="6400800" cy="964915"/>
          </a:xfrm>
          <a:solidFill>
            <a:schemeClr val="accent1"/>
          </a:solidFill>
        </p:grpSpPr>
        <p:sp>
          <p:nvSpPr>
            <p:cNvPr id="17" name="Rectangle: Rounded Corners 16">
              <a:extLst>
                <a:ext uri="{FF2B5EF4-FFF2-40B4-BE49-F238E27FC236}">
                  <a16:creationId xmlns:a16="http://schemas.microsoft.com/office/drawing/2014/main" xmlns="" id="{34EC24C5-4AA4-4693-B843-5AD5CBB30766}"/>
                </a:ext>
              </a:extLst>
            </p:cNvPr>
            <p:cNvSpPr/>
            <p:nvPr/>
          </p:nvSpPr>
          <p:spPr>
            <a:xfrm>
              <a:off x="935665" y="1988287"/>
              <a:ext cx="6400800" cy="964915"/>
            </a:xfrm>
            <a:prstGeom prst="roundRect">
              <a:avLst/>
            </a:prstGeom>
            <a:grp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b="1" dirty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       </a:t>
              </a:r>
              <a:r>
                <a:rPr lang="en-US" sz="2800" b="1" dirty="0" err="1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Đơn</a:t>
              </a:r>
              <a:r>
                <a:rPr lang="en-US" sz="2800" b="1" dirty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800" b="1" dirty="0" err="1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thức</a:t>
              </a:r>
              <a:r>
                <a:rPr lang="en-US" sz="2800" b="1" dirty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, đ</a:t>
              </a:r>
              <a:r>
                <a:rPr lang="vi-VN" sz="2800" b="1" dirty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ơ</a:t>
              </a:r>
              <a:r>
                <a:rPr lang="en-US" sz="2800" b="1" dirty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 </a:t>
              </a:r>
              <a:r>
                <a:rPr lang="en-US" sz="2800" b="1" dirty="0" err="1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thức</a:t>
              </a:r>
              <a:r>
                <a:rPr lang="en-US" sz="2800" b="1" dirty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800" b="1" dirty="0" err="1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đồng</a:t>
              </a:r>
              <a:r>
                <a:rPr lang="en-US" sz="2800" b="1" dirty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800" b="1" dirty="0" err="1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dạng</a:t>
              </a:r>
              <a:r>
                <a:rPr lang="en-US" sz="2800" b="1" dirty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, </a:t>
              </a:r>
              <a:r>
                <a:rPr lang="en-US" sz="2800" b="1" dirty="0" err="1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cộng</a:t>
              </a:r>
              <a:endParaRPr lang="en-US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r>
                <a:rPr lang="en-US" sz="2800" b="1" dirty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    </a:t>
              </a:r>
              <a:r>
                <a:rPr lang="en-US" sz="2800" b="1" dirty="0" err="1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và</a:t>
              </a:r>
              <a:r>
                <a:rPr lang="en-US" sz="2800" b="1" dirty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800" b="1" dirty="0" err="1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trừ</a:t>
              </a:r>
              <a:r>
                <a:rPr lang="en-US" sz="2800" b="1" dirty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đ</a:t>
              </a:r>
              <a:r>
                <a:rPr lang="vi-VN" sz="2800" b="1" dirty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ơ</a:t>
              </a:r>
              <a:r>
                <a:rPr lang="en-US" sz="2800" b="1" dirty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 </a:t>
              </a:r>
              <a:r>
                <a:rPr lang="en-US" sz="2800" b="1" dirty="0" err="1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thức</a:t>
              </a:r>
              <a:r>
                <a:rPr lang="en-US" sz="2800" b="1" dirty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800" b="1" dirty="0" err="1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đồng</a:t>
              </a:r>
              <a:r>
                <a:rPr lang="en-US" sz="2800" b="1" dirty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800" b="1" dirty="0" err="1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dạng</a:t>
              </a:r>
              <a:r>
                <a:rPr lang="en-US" sz="2800" b="1" dirty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.  </a:t>
              </a:r>
            </a:p>
          </p:txBody>
        </p:sp>
        <p:sp>
          <p:nvSpPr>
            <p:cNvPr id="18" name="Oval 17">
              <a:extLst>
                <a:ext uri="{FF2B5EF4-FFF2-40B4-BE49-F238E27FC236}">
                  <a16:creationId xmlns:a16="http://schemas.microsoft.com/office/drawing/2014/main" xmlns="" id="{3F29B517-93E1-41E5-A24D-46E6F749D1BF}"/>
                </a:ext>
              </a:extLst>
            </p:cNvPr>
            <p:cNvSpPr/>
            <p:nvPr/>
          </p:nvSpPr>
          <p:spPr>
            <a:xfrm>
              <a:off x="946296" y="1988288"/>
              <a:ext cx="429953" cy="964914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>
                  <a:solidFill>
                    <a:srgbClr val="FFFF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xmlns="" id="{E3B2FF7C-F766-4704-B817-A357905EF74E}"/>
              </a:ext>
            </a:extLst>
          </p:cNvPr>
          <p:cNvGrpSpPr/>
          <p:nvPr/>
        </p:nvGrpSpPr>
        <p:grpSpPr>
          <a:xfrm>
            <a:off x="630654" y="4399501"/>
            <a:ext cx="7634457" cy="1126440"/>
            <a:chOff x="935665" y="1988288"/>
            <a:chExt cx="4188108" cy="1126440"/>
          </a:xfrm>
          <a:solidFill>
            <a:schemeClr val="accent1"/>
          </a:solidFill>
        </p:grpSpPr>
        <p:sp>
          <p:nvSpPr>
            <p:cNvPr id="20" name="Rectangle: Rounded Corners 19">
              <a:extLst>
                <a:ext uri="{FF2B5EF4-FFF2-40B4-BE49-F238E27FC236}">
                  <a16:creationId xmlns:a16="http://schemas.microsoft.com/office/drawing/2014/main" xmlns="" id="{BC60D41C-1DB7-4E5B-A4DA-54B225751554}"/>
                </a:ext>
              </a:extLst>
            </p:cNvPr>
            <p:cNvSpPr/>
            <p:nvPr/>
          </p:nvSpPr>
          <p:spPr>
            <a:xfrm>
              <a:off x="935665" y="1988288"/>
              <a:ext cx="4188108" cy="1126440"/>
            </a:xfrm>
            <a:prstGeom prst="roundRect">
              <a:avLst/>
            </a:prstGeom>
            <a:grp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b="1" dirty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       </a:t>
              </a:r>
              <a:r>
                <a:rPr lang="en-US" sz="2800" b="1" dirty="0" err="1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Đa</a:t>
              </a:r>
              <a:r>
                <a:rPr lang="en-US" sz="2800" b="1" dirty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800" b="1" dirty="0" err="1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thức</a:t>
              </a:r>
              <a:r>
                <a:rPr lang="en-US" sz="2800" b="1" dirty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, </a:t>
              </a:r>
              <a:r>
                <a:rPr lang="en-US" sz="2800" b="1" dirty="0" err="1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cộng</a:t>
              </a:r>
              <a:r>
                <a:rPr lang="en-US" sz="2800" b="1" dirty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800" b="1" dirty="0" err="1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và</a:t>
              </a:r>
              <a:r>
                <a:rPr lang="en-US" sz="2800" b="1" dirty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800" b="1" dirty="0" err="1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trừ</a:t>
              </a:r>
              <a:r>
                <a:rPr lang="en-US" sz="2800" b="1" dirty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800" b="1" dirty="0" err="1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đa</a:t>
              </a:r>
              <a:r>
                <a:rPr lang="en-US" sz="2800" b="1" dirty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800" b="1" dirty="0" err="1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thức</a:t>
              </a:r>
              <a:r>
                <a:rPr lang="en-US" sz="2800" b="1" dirty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, </a:t>
              </a:r>
              <a:r>
                <a:rPr lang="en-US" sz="2800" b="1" dirty="0" err="1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đa</a:t>
              </a:r>
              <a:r>
                <a:rPr lang="en-US" sz="2800" b="1" dirty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800" b="1" dirty="0" err="1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thức</a:t>
              </a:r>
              <a:endParaRPr lang="en-US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r>
                <a:rPr lang="en-US" sz="2800" b="1" dirty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    </a:t>
              </a:r>
              <a:r>
                <a:rPr lang="en-US" sz="2800" b="1" dirty="0" err="1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một</a:t>
              </a:r>
              <a:r>
                <a:rPr lang="en-US" sz="2800" b="1" dirty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800" b="1" dirty="0" err="1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biến</a:t>
              </a:r>
              <a:r>
                <a:rPr lang="en-US" sz="2800" b="1" dirty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, </a:t>
              </a:r>
              <a:r>
                <a:rPr lang="en-US" sz="2800" b="1" dirty="0" err="1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cộng</a:t>
              </a:r>
              <a:r>
                <a:rPr lang="en-US" sz="2800" b="1" dirty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800" b="1" dirty="0" err="1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và</a:t>
              </a:r>
              <a:r>
                <a:rPr lang="en-US" sz="2800" b="1" dirty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800" b="1" dirty="0" err="1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trừ</a:t>
              </a:r>
              <a:r>
                <a:rPr lang="en-US" sz="2800" b="1" dirty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800" b="1" dirty="0" err="1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đa</a:t>
              </a:r>
              <a:r>
                <a:rPr lang="en-US" sz="2800" b="1" dirty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800" b="1" dirty="0" err="1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thức</a:t>
              </a:r>
              <a:r>
                <a:rPr lang="en-US" sz="2800" b="1" dirty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800" b="1" dirty="0" err="1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một</a:t>
              </a:r>
              <a:r>
                <a:rPr lang="en-US" sz="2800" b="1" dirty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800" b="1" dirty="0" err="1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biến</a:t>
              </a:r>
              <a:r>
                <a:rPr lang="en-US" sz="2800" b="1" dirty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.</a:t>
              </a:r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xmlns="" id="{C335AA27-6DF9-4288-8DD8-5F309408BA35}"/>
                </a:ext>
              </a:extLst>
            </p:cNvPr>
            <p:cNvSpPr/>
            <p:nvPr/>
          </p:nvSpPr>
          <p:spPr>
            <a:xfrm>
              <a:off x="946296" y="1988288"/>
              <a:ext cx="277648" cy="1126440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>
                  <a:solidFill>
                    <a:srgbClr val="FFFF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4</a:t>
              </a:r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xmlns="" id="{A6736175-3D26-4112-B9B4-351C39FAF471}"/>
              </a:ext>
            </a:extLst>
          </p:cNvPr>
          <p:cNvGrpSpPr/>
          <p:nvPr/>
        </p:nvGrpSpPr>
        <p:grpSpPr>
          <a:xfrm>
            <a:off x="630654" y="5689587"/>
            <a:ext cx="7634456" cy="669852"/>
            <a:chOff x="935665" y="1988288"/>
            <a:chExt cx="6400800" cy="669852"/>
          </a:xfrm>
          <a:solidFill>
            <a:schemeClr val="accent1"/>
          </a:solidFill>
        </p:grpSpPr>
        <p:sp>
          <p:nvSpPr>
            <p:cNvPr id="23" name="Rectangle: Rounded Corners 22">
              <a:extLst>
                <a:ext uri="{FF2B5EF4-FFF2-40B4-BE49-F238E27FC236}">
                  <a16:creationId xmlns:a16="http://schemas.microsoft.com/office/drawing/2014/main" xmlns="" id="{3ADDE6CB-DF31-4402-B1EB-C494991D07B9}"/>
                </a:ext>
              </a:extLst>
            </p:cNvPr>
            <p:cNvSpPr/>
            <p:nvPr/>
          </p:nvSpPr>
          <p:spPr>
            <a:xfrm>
              <a:off x="935665" y="1988288"/>
              <a:ext cx="6400800" cy="669852"/>
            </a:xfrm>
            <a:prstGeom prst="roundRect">
              <a:avLst/>
            </a:prstGeom>
            <a:grp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b="1" dirty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       </a:t>
              </a:r>
              <a:r>
                <a:rPr lang="en-US" sz="2800" b="1" dirty="0" err="1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Nghiệm</a:t>
              </a:r>
              <a:r>
                <a:rPr lang="en-US" sz="2800" b="1" dirty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800" b="1" dirty="0" err="1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của</a:t>
              </a:r>
              <a:r>
                <a:rPr lang="en-US" sz="2800" b="1" dirty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800" b="1" dirty="0" err="1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đa</a:t>
              </a:r>
              <a:r>
                <a:rPr lang="en-US" sz="2800" b="1" dirty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800" b="1" dirty="0" err="1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thức</a:t>
              </a:r>
              <a:r>
                <a:rPr lang="en-US" sz="2800" b="1" dirty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800" b="1" dirty="0" err="1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một</a:t>
              </a:r>
              <a:r>
                <a:rPr lang="en-US" sz="2800" b="1" dirty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800" b="1" dirty="0" err="1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biến</a:t>
              </a:r>
              <a:r>
                <a:rPr lang="en-US" sz="2800" b="1" dirty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.</a:t>
              </a:r>
            </a:p>
          </p:txBody>
        </p:sp>
        <p:sp>
          <p:nvSpPr>
            <p:cNvPr id="24" name="Oval 23">
              <a:extLst>
                <a:ext uri="{FF2B5EF4-FFF2-40B4-BE49-F238E27FC236}">
                  <a16:creationId xmlns:a16="http://schemas.microsoft.com/office/drawing/2014/main" xmlns="" id="{0CA1ED93-5E1F-4848-B967-DCD4C05375D6}"/>
                </a:ext>
              </a:extLst>
            </p:cNvPr>
            <p:cNvSpPr/>
            <p:nvPr/>
          </p:nvSpPr>
          <p:spPr>
            <a:xfrm>
              <a:off x="946296" y="1988288"/>
              <a:ext cx="429953" cy="669852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>
                  <a:solidFill>
                    <a:srgbClr val="FFFF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5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43474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TextBox 96">
            <a:extLst>
              <a:ext uri="{FF2B5EF4-FFF2-40B4-BE49-F238E27FC236}">
                <a16:creationId xmlns:a16="http://schemas.microsoft.com/office/drawing/2014/main" xmlns="" id="{9A77C579-04DA-4563-A5FB-2DE4A25524A5}"/>
              </a:ext>
            </a:extLst>
          </p:cNvPr>
          <p:cNvSpPr txBox="1"/>
          <p:nvPr/>
        </p:nvSpPr>
        <p:spPr>
          <a:xfrm>
            <a:off x="3326517" y="4180300"/>
            <a:ext cx="1588383" cy="492443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6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(5 + 8)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xmlns="" id="{099EA160-FF21-4C84-B1C7-9FB6F366002C}"/>
              </a:ext>
            </a:extLst>
          </p:cNvPr>
          <p:cNvSpPr txBox="1"/>
          <p:nvPr/>
        </p:nvSpPr>
        <p:spPr>
          <a:xfrm>
            <a:off x="2117132" y="2883668"/>
            <a:ext cx="8325488" cy="892552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Viết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biểu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thức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biểu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thị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chu vi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hình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chữ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nhật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endParaRPr lang="en-US" sz="2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chiều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dài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bằng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8(cm)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chiều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rộng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bằng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5(cm).</a:t>
            </a:r>
            <a:endParaRPr lang="en-US" sz="26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xmlns="" id="{3F7BD2FD-01A2-46EE-BFF5-8E7C6D3FF44B}"/>
              </a:ext>
            </a:extLst>
          </p:cNvPr>
          <p:cNvSpPr txBox="1"/>
          <p:nvPr/>
        </p:nvSpPr>
        <p:spPr>
          <a:xfrm>
            <a:off x="2883680" y="2895291"/>
            <a:ext cx="6202493" cy="892552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Biểu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thức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biểu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thị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chu vi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hình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chữ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nhật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hai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cạnh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bằng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5(cm)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8(cm)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908858" y="78488"/>
            <a:ext cx="7643439" cy="6992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30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Bài</a:t>
            </a:r>
            <a:r>
              <a:rPr lang="en-US" sz="3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1: KHÁI NIỆM VỀ BIỂU THỨC ĐẠI SỐ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382775" y="716347"/>
            <a:ext cx="420018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u="sng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US" sz="2800" b="1" u="sng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Nhắc</a:t>
            </a:r>
            <a:r>
              <a:rPr lang="en-US" sz="2800" b="1" u="sng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u="sng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lại</a:t>
            </a:r>
            <a:r>
              <a:rPr lang="en-US" sz="2800" b="1" u="sng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u="sng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về</a:t>
            </a:r>
            <a:r>
              <a:rPr lang="en-US" sz="2800" b="1" u="sng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u="sng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biểu</a:t>
            </a:r>
            <a:r>
              <a:rPr lang="en-US" sz="2800" b="1" u="sng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u="sng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thức</a:t>
            </a:r>
            <a:endParaRPr lang="en-US" sz="2800" b="1" u="sng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87267" y="1234273"/>
            <a:ext cx="11879042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-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được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nối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với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nhau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bởi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dấu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phép</a:t>
            </a:r>
            <a:r>
              <a:rPr lang="en-US" sz="26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toán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cộng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trừ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nhân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chia,</a:t>
            </a:r>
          </a:p>
          <a:p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nâng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lên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lũy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thừa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tạo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thành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một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biểu</a:t>
            </a:r>
            <a:r>
              <a:rPr lang="en-US" sz="26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thức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xmlns="" id="{DC424248-4362-4345-AEE8-599D4DA2A779}"/>
              </a:ext>
            </a:extLst>
          </p:cNvPr>
          <p:cNvGrpSpPr/>
          <p:nvPr/>
        </p:nvGrpSpPr>
        <p:grpSpPr>
          <a:xfrm>
            <a:off x="176294" y="3608848"/>
            <a:ext cx="2238765" cy="1163230"/>
            <a:chOff x="7655633" y="3104517"/>
            <a:chExt cx="2238765" cy="1163230"/>
          </a:xfrm>
        </p:grpSpPr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xmlns="" id="{C8A15D95-22EC-4F19-B2EF-A967D5961D4C}"/>
                </a:ext>
              </a:extLst>
            </p:cNvPr>
            <p:cNvSpPr/>
            <p:nvPr/>
          </p:nvSpPr>
          <p:spPr>
            <a:xfrm>
              <a:off x="8510508" y="3572297"/>
              <a:ext cx="1017830" cy="695450"/>
            </a:xfrm>
            <a:prstGeom prst="rect">
              <a:avLst/>
            </a:prstGeom>
            <a:noFill/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highlight>
                  <a:srgbClr val="808000"/>
                </a:highlight>
              </a:endParaRPr>
            </a:p>
          </p:txBody>
        </p:sp>
        <p:cxnSp>
          <p:nvCxnSpPr>
            <p:cNvPr id="44" name="Straight Arrow Connector 43">
              <a:extLst>
                <a:ext uri="{FF2B5EF4-FFF2-40B4-BE49-F238E27FC236}">
                  <a16:creationId xmlns:a16="http://schemas.microsoft.com/office/drawing/2014/main" xmlns="" id="{4551FBE6-B811-4DAA-AC42-EE5FDF1F33E1}"/>
                </a:ext>
              </a:extLst>
            </p:cNvPr>
            <p:cNvCxnSpPr>
              <a:cxnSpLocks/>
            </p:cNvCxnSpPr>
            <p:nvPr/>
          </p:nvCxnSpPr>
          <p:spPr>
            <a:xfrm>
              <a:off x="8423073" y="3572297"/>
              <a:ext cx="0" cy="695450"/>
            </a:xfrm>
            <a:prstGeom prst="straightConnector1">
              <a:avLst/>
            </a:prstGeom>
            <a:ln>
              <a:solidFill>
                <a:srgbClr val="FF0000"/>
              </a:solidFill>
              <a:headEnd type="triangle"/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5" name="Straight Arrow Connector 44">
              <a:extLst>
                <a:ext uri="{FF2B5EF4-FFF2-40B4-BE49-F238E27FC236}">
                  <a16:creationId xmlns:a16="http://schemas.microsoft.com/office/drawing/2014/main" xmlns="" id="{037E1DCE-4959-43A4-8AF4-3A297E333E87}"/>
                </a:ext>
              </a:extLst>
            </p:cNvPr>
            <p:cNvCxnSpPr>
              <a:cxnSpLocks/>
            </p:cNvCxnSpPr>
            <p:nvPr/>
          </p:nvCxnSpPr>
          <p:spPr>
            <a:xfrm>
              <a:off x="8510507" y="3474664"/>
              <a:ext cx="1017830" cy="0"/>
            </a:xfrm>
            <a:prstGeom prst="straightConnector1">
              <a:avLst/>
            </a:prstGeom>
            <a:ln>
              <a:solidFill>
                <a:srgbClr val="FF0000"/>
              </a:solidFill>
              <a:headEnd type="triangle"/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xmlns="" id="{EFB6DBAB-1B88-43D9-86F4-53C20D27C778}"/>
                </a:ext>
              </a:extLst>
            </p:cNvPr>
            <p:cNvSpPr txBox="1"/>
            <p:nvPr/>
          </p:nvSpPr>
          <p:spPr>
            <a:xfrm>
              <a:off x="7655633" y="3725247"/>
              <a:ext cx="94652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solidFill>
                    <a:srgbClr val="FFFF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5(cm)</a:t>
              </a:r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xmlns="" id="{D024B9A9-C045-479C-8DE8-54A927F9E682}"/>
                </a:ext>
              </a:extLst>
            </p:cNvPr>
            <p:cNvSpPr txBox="1"/>
            <p:nvPr/>
          </p:nvSpPr>
          <p:spPr>
            <a:xfrm>
              <a:off x="8651670" y="3104517"/>
              <a:ext cx="124272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8(cm)</a:t>
              </a: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xmlns="" id="{C2263D5C-6357-456C-80F7-386272E640C5}"/>
              </a:ext>
            </a:extLst>
          </p:cNvPr>
          <p:cNvGrpSpPr/>
          <p:nvPr/>
        </p:nvGrpSpPr>
        <p:grpSpPr>
          <a:xfrm>
            <a:off x="190255" y="4817014"/>
            <a:ext cx="2298091" cy="1173271"/>
            <a:chOff x="757639" y="4968609"/>
            <a:chExt cx="2298091" cy="1173271"/>
          </a:xfrm>
        </p:grpSpPr>
        <p:grpSp>
          <p:nvGrpSpPr>
            <p:cNvPr id="54" name="Group 53">
              <a:extLst>
                <a:ext uri="{FF2B5EF4-FFF2-40B4-BE49-F238E27FC236}">
                  <a16:creationId xmlns:a16="http://schemas.microsoft.com/office/drawing/2014/main" xmlns="" id="{F951AA82-CB5B-4939-9D7B-4A60678B42AA}"/>
                </a:ext>
              </a:extLst>
            </p:cNvPr>
            <p:cNvGrpSpPr/>
            <p:nvPr/>
          </p:nvGrpSpPr>
          <p:grpSpPr>
            <a:xfrm>
              <a:off x="757639" y="5348797"/>
              <a:ext cx="2175239" cy="793083"/>
              <a:chOff x="8539647" y="4287872"/>
              <a:chExt cx="2849713" cy="793083"/>
            </a:xfrm>
          </p:grpSpPr>
          <p:sp>
            <p:nvSpPr>
              <p:cNvPr id="56" name="Rectangle 55">
                <a:extLst>
                  <a:ext uri="{FF2B5EF4-FFF2-40B4-BE49-F238E27FC236}">
                    <a16:creationId xmlns:a16="http://schemas.microsoft.com/office/drawing/2014/main" xmlns="" id="{D69AD408-2248-418A-AAAB-F79592A5C73F}"/>
                  </a:ext>
                </a:extLst>
              </p:cNvPr>
              <p:cNvSpPr/>
              <p:nvPr/>
            </p:nvSpPr>
            <p:spPr>
              <a:xfrm>
                <a:off x="9660046" y="4385505"/>
                <a:ext cx="1729314" cy="695450"/>
              </a:xfrm>
              <a:prstGeom prst="rect">
                <a:avLst/>
              </a:prstGeom>
              <a:noFill/>
              <a:ln w="381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highlight>
                    <a:srgbClr val="808000"/>
                  </a:highlight>
                </a:endParaRPr>
              </a:p>
            </p:txBody>
          </p:sp>
          <p:cxnSp>
            <p:nvCxnSpPr>
              <p:cNvPr id="57" name="Straight Arrow Connector 56">
                <a:extLst>
                  <a:ext uri="{FF2B5EF4-FFF2-40B4-BE49-F238E27FC236}">
                    <a16:creationId xmlns:a16="http://schemas.microsoft.com/office/drawing/2014/main" xmlns="" id="{0E4DCDDE-11AB-4A1E-8AC9-8584C50C929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544192" y="4385505"/>
                <a:ext cx="0" cy="695450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headEnd type="triangle"/>
                <a:tailEnd type="triangle"/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sp>
            <p:nvSpPr>
              <p:cNvPr id="58" name="TextBox 57">
                <a:extLst>
                  <a:ext uri="{FF2B5EF4-FFF2-40B4-BE49-F238E27FC236}">
                    <a16:creationId xmlns:a16="http://schemas.microsoft.com/office/drawing/2014/main" xmlns="" id="{BA5FB28C-2D84-4D51-BDD3-8821A77328F3}"/>
                  </a:ext>
                </a:extLst>
              </p:cNvPr>
              <p:cNvSpPr txBox="1"/>
              <p:nvPr/>
            </p:nvSpPr>
            <p:spPr>
              <a:xfrm>
                <a:off x="8539647" y="4538455"/>
                <a:ext cx="1160243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>
                    <a:solidFill>
                      <a:srgbClr val="FFFF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5(cm)</a:t>
                </a:r>
              </a:p>
            </p:txBody>
          </p:sp>
          <p:cxnSp>
            <p:nvCxnSpPr>
              <p:cNvPr id="59" name="Straight Arrow Connector 58">
                <a:extLst>
                  <a:ext uri="{FF2B5EF4-FFF2-40B4-BE49-F238E27FC236}">
                    <a16:creationId xmlns:a16="http://schemas.microsoft.com/office/drawing/2014/main" xmlns="" id="{23BAA002-0ACD-4090-9664-491C25DCBD6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660047" y="4287872"/>
                <a:ext cx="1729313" cy="0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headEnd type="triangle"/>
                <a:tailEnd type="triangle"/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</p:grp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xmlns="" id="{A0A021B6-5BA5-42D8-8FC4-40E29C54C82C}"/>
                </a:ext>
              </a:extLst>
            </p:cNvPr>
            <p:cNvSpPr txBox="1"/>
            <p:nvPr/>
          </p:nvSpPr>
          <p:spPr>
            <a:xfrm>
              <a:off x="1813002" y="4968609"/>
              <a:ext cx="124272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10(cm)</a:t>
              </a:r>
            </a:p>
          </p:txBody>
        </p:sp>
      </p:grpSp>
      <p:sp>
        <p:nvSpPr>
          <p:cNvPr id="87" name="TextBox 86">
            <a:extLst>
              <a:ext uri="{FF2B5EF4-FFF2-40B4-BE49-F238E27FC236}">
                <a16:creationId xmlns:a16="http://schemas.microsoft.com/office/drawing/2014/main" xmlns="" id="{369F52B7-323A-48FF-BC24-87B9B73D9664}"/>
              </a:ext>
            </a:extLst>
          </p:cNvPr>
          <p:cNvSpPr txBox="1"/>
          <p:nvPr/>
        </p:nvSpPr>
        <p:spPr>
          <a:xfrm>
            <a:off x="9756005" y="1985791"/>
            <a:ext cx="190349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2.(5 +10)</a:t>
            </a:r>
          </a:p>
        </p:txBody>
      </p:sp>
      <p:sp>
        <p:nvSpPr>
          <p:cNvPr id="86" name="Oval 85">
            <a:extLst>
              <a:ext uri="{FF2B5EF4-FFF2-40B4-BE49-F238E27FC236}">
                <a16:creationId xmlns:a16="http://schemas.microsoft.com/office/drawing/2014/main" xmlns="" id="{FE3B46AF-0600-4B50-BAAB-66078AB76FDC}"/>
              </a:ext>
            </a:extLst>
          </p:cNvPr>
          <p:cNvSpPr/>
          <p:nvPr/>
        </p:nvSpPr>
        <p:spPr>
          <a:xfrm>
            <a:off x="3057285" y="4134693"/>
            <a:ext cx="2130458" cy="580641"/>
          </a:xfrm>
          <a:prstGeom prst="ellipse">
            <a:avLst/>
          </a:prstGeom>
          <a:solidFill>
            <a:schemeClr val="accent6">
              <a:lumMod val="50000"/>
            </a:schemeClr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2.(5 + 8)</a:t>
            </a:r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xmlns="" id="{C7C8DAE1-F27F-46CB-AFA2-B4AF5098F778}"/>
              </a:ext>
            </a:extLst>
          </p:cNvPr>
          <p:cNvSpPr txBox="1"/>
          <p:nvPr/>
        </p:nvSpPr>
        <p:spPr>
          <a:xfrm>
            <a:off x="563001" y="2888661"/>
            <a:ext cx="1588383" cy="492443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2600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Ví</a:t>
            </a:r>
            <a:r>
              <a:rPr lang="en-US" sz="26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dụ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endParaRPr lang="en-US" sz="26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xmlns="" id="{38FA6BF5-BF6F-4C27-932B-2DE89742D023}"/>
              </a:ext>
            </a:extLst>
          </p:cNvPr>
          <p:cNvSpPr txBox="1"/>
          <p:nvPr/>
        </p:nvSpPr>
        <p:spPr>
          <a:xfrm>
            <a:off x="5615747" y="5206055"/>
            <a:ext cx="5959674" cy="892552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Biểu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thức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biểu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thị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chu vi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hình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chữ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nhật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hai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cạnh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bằng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5(cm)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10(cm)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xmlns="" id="{B9B605D5-0AD0-4217-A928-97EEA1D0433D}"/>
              </a:ext>
            </a:extLst>
          </p:cNvPr>
          <p:cNvSpPr txBox="1"/>
          <p:nvPr/>
        </p:nvSpPr>
        <p:spPr>
          <a:xfrm>
            <a:off x="649556" y="2432020"/>
            <a:ext cx="8121984" cy="492443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endParaRPr lang="en-US" sz="2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19364" y="2002739"/>
            <a:ext cx="9536641" cy="892552"/>
          </a:xfrm>
          <a:prstGeom prst="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biểu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thức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minh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họa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 </a:t>
            </a:r>
            <a:r>
              <a:rPr lang="en-US" sz="26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 + 3 – 2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;    </a:t>
            </a:r>
            <a:r>
              <a:rPr lang="en-US" sz="26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 . 6 : 2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;    </a:t>
            </a:r>
            <a:r>
              <a:rPr lang="en-US" sz="26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2600" b="1" baseline="300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2600" baseline="300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4</a:t>
            </a:r>
            <a:r>
              <a:rPr lang="en-US" sz="2600" b="1" baseline="300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600" baseline="300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r>
              <a:rPr lang="en-US" sz="26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</a:p>
          <a:p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en-US" sz="26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6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lưu</a:t>
            </a:r>
            <a:r>
              <a:rPr lang="en-US" sz="26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ý: </a:t>
            </a:r>
            <a:r>
              <a:rPr lang="en-US" sz="26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26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biểu</a:t>
            </a:r>
            <a:r>
              <a:rPr lang="en-US" sz="26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thức</a:t>
            </a:r>
            <a:r>
              <a:rPr lang="en-US" sz="26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cho</a:t>
            </a:r>
            <a:r>
              <a:rPr lang="en-US" sz="26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trên</a:t>
            </a:r>
            <a:r>
              <a:rPr lang="en-US" sz="26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còn</a:t>
            </a:r>
            <a:r>
              <a:rPr lang="en-US" sz="26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gọi</a:t>
            </a:r>
            <a:r>
              <a:rPr lang="en-US" sz="26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26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biểu</a:t>
            </a:r>
            <a:r>
              <a:rPr lang="en-US" sz="26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thức</a:t>
            </a:r>
            <a:r>
              <a:rPr lang="en-US" sz="26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sz="26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       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</a:t>
            </a:r>
            <a:endParaRPr lang="en-US" sz="2600" baseline="30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9" name="Oval 78">
            <a:extLst>
              <a:ext uri="{FF2B5EF4-FFF2-40B4-BE49-F238E27FC236}">
                <a16:creationId xmlns:a16="http://schemas.microsoft.com/office/drawing/2014/main" xmlns="" id="{9CD89C01-1B82-472B-BB90-F3291A1DAFD4}"/>
              </a:ext>
            </a:extLst>
          </p:cNvPr>
          <p:cNvSpPr/>
          <p:nvPr/>
        </p:nvSpPr>
        <p:spPr>
          <a:xfrm>
            <a:off x="9511863" y="1923449"/>
            <a:ext cx="2145503" cy="580641"/>
          </a:xfrm>
          <a:prstGeom prst="ellipse">
            <a:avLst/>
          </a:prstGeom>
          <a:solidFill>
            <a:schemeClr val="accent6">
              <a:lumMod val="50000"/>
            </a:schemeClr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2.(5 +10)</a:t>
            </a:r>
          </a:p>
        </p:txBody>
      </p:sp>
    </p:spTree>
    <p:extLst>
      <p:ext uri="{BB962C8B-B14F-4D97-AF65-F5344CB8AC3E}">
        <p14:creationId xmlns:p14="http://schemas.microsoft.com/office/powerpoint/2010/main" val="3140703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500"/>
                            </p:stCondLst>
                            <p:childTnLst>
                              <p:par>
                                <p:cTn id="4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000"/>
                            </p:stCondLst>
                            <p:childTnLst>
                              <p:par>
                                <p:cTn id="4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1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repeatCount="3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4" repeatCount="3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500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500"/>
                            </p:stCondLst>
                            <p:childTnLst>
                              <p:par>
                                <p:cTn id="8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1000"/>
                            </p:stCondLst>
                            <p:childTnLst>
                              <p:par>
                                <p:cTn id="9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" grpId="0" animBg="1"/>
      <p:bldP spid="40" grpId="0" animBg="1"/>
      <p:bldP spid="40" grpId="1" animBg="1"/>
      <p:bldP spid="40" grpId="2" animBg="1"/>
      <p:bldP spid="64" grpId="0" animBg="1"/>
      <p:bldP spid="43" grpId="0"/>
      <p:bldP spid="27" grpId="0"/>
      <p:bldP spid="27" grpId="1"/>
      <p:bldP spid="87" grpId="0"/>
      <p:bldP spid="87" grpId="1"/>
      <p:bldP spid="86" grpId="0" animBg="1"/>
      <p:bldP spid="98" grpId="0" animBg="1"/>
      <p:bldP spid="98" grpId="1" animBg="1"/>
      <p:bldP spid="99" grpId="0" animBg="1"/>
      <p:bldP spid="37" grpId="0" animBg="1"/>
      <p:bldP spid="11" grpId="0" build="allAtOnce" animBg="1"/>
      <p:bldP spid="7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Oval 29">
            <a:extLst>
              <a:ext uri="{FF2B5EF4-FFF2-40B4-BE49-F238E27FC236}">
                <a16:creationId xmlns:a16="http://schemas.microsoft.com/office/drawing/2014/main" xmlns="" id="{EC2143F3-5D10-4DA4-AB86-B2D8E14CD523}"/>
              </a:ext>
            </a:extLst>
          </p:cNvPr>
          <p:cNvSpPr/>
          <p:nvPr/>
        </p:nvSpPr>
        <p:spPr>
          <a:xfrm>
            <a:off x="4158452" y="5443897"/>
            <a:ext cx="2197959" cy="580641"/>
          </a:xfrm>
          <a:prstGeom prst="ellipse">
            <a:avLst/>
          </a:prstGeom>
          <a:solidFill>
            <a:schemeClr val="accent6">
              <a:lumMod val="50000"/>
            </a:schemeClr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2.(5 +10)</a:t>
            </a:r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xmlns="" id="{DC424248-4362-4345-AEE8-599D4DA2A779}"/>
              </a:ext>
            </a:extLst>
          </p:cNvPr>
          <p:cNvGrpSpPr/>
          <p:nvPr/>
        </p:nvGrpSpPr>
        <p:grpSpPr>
          <a:xfrm>
            <a:off x="753343" y="3759766"/>
            <a:ext cx="2238765" cy="1163230"/>
            <a:chOff x="7655633" y="3104517"/>
            <a:chExt cx="2238765" cy="1163230"/>
          </a:xfrm>
        </p:grpSpPr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xmlns="" id="{C8A15D95-22EC-4F19-B2EF-A967D5961D4C}"/>
                </a:ext>
              </a:extLst>
            </p:cNvPr>
            <p:cNvSpPr/>
            <p:nvPr/>
          </p:nvSpPr>
          <p:spPr>
            <a:xfrm>
              <a:off x="8510508" y="3572297"/>
              <a:ext cx="1017830" cy="695450"/>
            </a:xfrm>
            <a:prstGeom prst="rect">
              <a:avLst/>
            </a:prstGeom>
            <a:noFill/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highlight>
                  <a:srgbClr val="808000"/>
                </a:highlight>
              </a:endParaRPr>
            </a:p>
          </p:txBody>
        </p:sp>
        <p:cxnSp>
          <p:nvCxnSpPr>
            <p:cNvPr id="44" name="Straight Arrow Connector 43">
              <a:extLst>
                <a:ext uri="{FF2B5EF4-FFF2-40B4-BE49-F238E27FC236}">
                  <a16:creationId xmlns:a16="http://schemas.microsoft.com/office/drawing/2014/main" xmlns="" id="{4551FBE6-B811-4DAA-AC42-EE5FDF1F33E1}"/>
                </a:ext>
              </a:extLst>
            </p:cNvPr>
            <p:cNvCxnSpPr>
              <a:cxnSpLocks/>
            </p:cNvCxnSpPr>
            <p:nvPr/>
          </p:nvCxnSpPr>
          <p:spPr>
            <a:xfrm>
              <a:off x="8423073" y="3572297"/>
              <a:ext cx="0" cy="695450"/>
            </a:xfrm>
            <a:prstGeom prst="straightConnector1">
              <a:avLst/>
            </a:prstGeom>
            <a:ln>
              <a:solidFill>
                <a:srgbClr val="FF0000"/>
              </a:solidFill>
              <a:headEnd type="triangle"/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5" name="Straight Arrow Connector 44">
              <a:extLst>
                <a:ext uri="{FF2B5EF4-FFF2-40B4-BE49-F238E27FC236}">
                  <a16:creationId xmlns:a16="http://schemas.microsoft.com/office/drawing/2014/main" xmlns="" id="{037E1DCE-4959-43A4-8AF4-3A297E333E87}"/>
                </a:ext>
              </a:extLst>
            </p:cNvPr>
            <p:cNvCxnSpPr>
              <a:cxnSpLocks/>
            </p:cNvCxnSpPr>
            <p:nvPr/>
          </p:nvCxnSpPr>
          <p:spPr>
            <a:xfrm>
              <a:off x="8510507" y="3474664"/>
              <a:ext cx="1017830" cy="0"/>
            </a:xfrm>
            <a:prstGeom prst="straightConnector1">
              <a:avLst/>
            </a:prstGeom>
            <a:ln>
              <a:solidFill>
                <a:srgbClr val="FF0000"/>
              </a:solidFill>
              <a:headEnd type="triangle"/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xmlns="" id="{EFB6DBAB-1B88-43D9-86F4-53C20D27C778}"/>
                </a:ext>
              </a:extLst>
            </p:cNvPr>
            <p:cNvSpPr txBox="1"/>
            <p:nvPr/>
          </p:nvSpPr>
          <p:spPr>
            <a:xfrm>
              <a:off x="7655633" y="3725247"/>
              <a:ext cx="94652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solidFill>
                    <a:srgbClr val="FFFF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5(cm)</a:t>
              </a:r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xmlns="" id="{D024B9A9-C045-479C-8DE8-54A927F9E682}"/>
                </a:ext>
              </a:extLst>
            </p:cNvPr>
            <p:cNvSpPr txBox="1"/>
            <p:nvPr/>
          </p:nvSpPr>
          <p:spPr>
            <a:xfrm>
              <a:off x="8651670" y="3104517"/>
              <a:ext cx="124272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8(cm)</a:t>
              </a:r>
            </a:p>
          </p:txBody>
        </p:sp>
      </p:grpSp>
      <p:cxnSp>
        <p:nvCxnSpPr>
          <p:cNvPr id="61" name="Straight Arrow Connector 60">
            <a:extLst>
              <a:ext uri="{FF2B5EF4-FFF2-40B4-BE49-F238E27FC236}">
                <a16:creationId xmlns:a16="http://schemas.microsoft.com/office/drawing/2014/main" xmlns="" id="{6166B0EF-9DEC-4543-A8CE-B9B9BB435C12}"/>
              </a:ext>
            </a:extLst>
          </p:cNvPr>
          <p:cNvCxnSpPr>
            <a:cxnSpLocks/>
          </p:cNvCxnSpPr>
          <p:nvPr/>
        </p:nvCxnSpPr>
        <p:spPr>
          <a:xfrm>
            <a:off x="3209319" y="4437083"/>
            <a:ext cx="485984" cy="0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" name="Group 22">
            <a:extLst>
              <a:ext uri="{FF2B5EF4-FFF2-40B4-BE49-F238E27FC236}">
                <a16:creationId xmlns:a16="http://schemas.microsoft.com/office/drawing/2014/main" xmlns="" id="{C2263D5C-6357-456C-80F7-386272E640C5}"/>
              </a:ext>
            </a:extLst>
          </p:cNvPr>
          <p:cNvGrpSpPr/>
          <p:nvPr/>
        </p:nvGrpSpPr>
        <p:grpSpPr>
          <a:xfrm>
            <a:off x="757639" y="4968609"/>
            <a:ext cx="2298091" cy="1173271"/>
            <a:chOff x="757639" y="4968609"/>
            <a:chExt cx="2298091" cy="1173271"/>
          </a:xfrm>
        </p:grpSpPr>
        <p:grpSp>
          <p:nvGrpSpPr>
            <p:cNvPr id="54" name="Group 53">
              <a:extLst>
                <a:ext uri="{FF2B5EF4-FFF2-40B4-BE49-F238E27FC236}">
                  <a16:creationId xmlns:a16="http://schemas.microsoft.com/office/drawing/2014/main" xmlns="" id="{F951AA82-CB5B-4939-9D7B-4A60678B42AA}"/>
                </a:ext>
              </a:extLst>
            </p:cNvPr>
            <p:cNvGrpSpPr/>
            <p:nvPr/>
          </p:nvGrpSpPr>
          <p:grpSpPr>
            <a:xfrm>
              <a:off x="757639" y="5348797"/>
              <a:ext cx="2175239" cy="793083"/>
              <a:chOff x="8539647" y="4287872"/>
              <a:chExt cx="2849713" cy="793083"/>
            </a:xfrm>
          </p:grpSpPr>
          <p:sp>
            <p:nvSpPr>
              <p:cNvPr id="56" name="Rectangle 55">
                <a:extLst>
                  <a:ext uri="{FF2B5EF4-FFF2-40B4-BE49-F238E27FC236}">
                    <a16:creationId xmlns:a16="http://schemas.microsoft.com/office/drawing/2014/main" xmlns="" id="{D69AD408-2248-418A-AAAB-F79592A5C73F}"/>
                  </a:ext>
                </a:extLst>
              </p:cNvPr>
              <p:cNvSpPr/>
              <p:nvPr/>
            </p:nvSpPr>
            <p:spPr>
              <a:xfrm>
                <a:off x="9660046" y="4385505"/>
                <a:ext cx="1729314" cy="695450"/>
              </a:xfrm>
              <a:prstGeom prst="rect">
                <a:avLst/>
              </a:prstGeom>
              <a:noFill/>
              <a:ln w="381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highlight>
                    <a:srgbClr val="808000"/>
                  </a:highlight>
                </a:endParaRPr>
              </a:p>
            </p:txBody>
          </p:sp>
          <p:cxnSp>
            <p:nvCxnSpPr>
              <p:cNvPr id="57" name="Straight Arrow Connector 56">
                <a:extLst>
                  <a:ext uri="{FF2B5EF4-FFF2-40B4-BE49-F238E27FC236}">
                    <a16:creationId xmlns:a16="http://schemas.microsoft.com/office/drawing/2014/main" xmlns="" id="{0E4DCDDE-11AB-4A1E-8AC9-8584C50C929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544192" y="4385505"/>
                <a:ext cx="0" cy="695450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headEnd type="triangle"/>
                <a:tailEnd type="triangle"/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sp>
            <p:nvSpPr>
              <p:cNvPr id="58" name="TextBox 57">
                <a:extLst>
                  <a:ext uri="{FF2B5EF4-FFF2-40B4-BE49-F238E27FC236}">
                    <a16:creationId xmlns:a16="http://schemas.microsoft.com/office/drawing/2014/main" xmlns="" id="{BA5FB28C-2D84-4D51-BDD3-8821A77328F3}"/>
                  </a:ext>
                </a:extLst>
              </p:cNvPr>
              <p:cNvSpPr txBox="1"/>
              <p:nvPr/>
            </p:nvSpPr>
            <p:spPr>
              <a:xfrm>
                <a:off x="8539647" y="4538455"/>
                <a:ext cx="1160243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>
                    <a:solidFill>
                      <a:srgbClr val="FFFF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5(cm)</a:t>
                </a:r>
              </a:p>
            </p:txBody>
          </p:sp>
          <p:cxnSp>
            <p:nvCxnSpPr>
              <p:cNvPr id="59" name="Straight Arrow Connector 58">
                <a:extLst>
                  <a:ext uri="{FF2B5EF4-FFF2-40B4-BE49-F238E27FC236}">
                    <a16:creationId xmlns:a16="http://schemas.microsoft.com/office/drawing/2014/main" xmlns="" id="{23BAA002-0ACD-4090-9664-491C25DCBD6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660047" y="4287872"/>
                <a:ext cx="1729313" cy="0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headEnd type="triangle"/>
                <a:tailEnd type="triangle"/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</p:grp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xmlns="" id="{A0A021B6-5BA5-42D8-8FC4-40E29C54C82C}"/>
                </a:ext>
              </a:extLst>
            </p:cNvPr>
            <p:cNvSpPr txBox="1"/>
            <p:nvPr/>
          </p:nvSpPr>
          <p:spPr>
            <a:xfrm>
              <a:off x="1813002" y="4968609"/>
              <a:ext cx="124272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10(cm)</a:t>
              </a:r>
            </a:p>
          </p:txBody>
        </p:sp>
      </p:grpSp>
      <p:sp>
        <p:nvSpPr>
          <p:cNvPr id="86" name="Oval 85">
            <a:extLst>
              <a:ext uri="{FF2B5EF4-FFF2-40B4-BE49-F238E27FC236}">
                <a16:creationId xmlns:a16="http://schemas.microsoft.com/office/drawing/2014/main" xmlns="" id="{FE3B46AF-0600-4B50-BAAB-66078AB76FDC}"/>
              </a:ext>
            </a:extLst>
          </p:cNvPr>
          <p:cNvSpPr/>
          <p:nvPr/>
        </p:nvSpPr>
        <p:spPr>
          <a:xfrm>
            <a:off x="4158453" y="4234162"/>
            <a:ext cx="2130458" cy="580641"/>
          </a:xfrm>
          <a:prstGeom prst="ellipse">
            <a:avLst/>
          </a:prstGeom>
          <a:solidFill>
            <a:schemeClr val="accent6">
              <a:lumMod val="50000"/>
            </a:schemeClr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2.(5 + 8)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xmlns="" id="{0EBE09A9-6509-4B64-95E8-432EA5E0FE2D}"/>
              </a:ext>
            </a:extLst>
          </p:cNvPr>
          <p:cNvSpPr txBox="1"/>
          <p:nvPr/>
        </p:nvSpPr>
        <p:spPr>
          <a:xfrm>
            <a:off x="565213" y="288250"/>
            <a:ext cx="567655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u="sng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US" sz="2800" b="1" u="sng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Khái</a:t>
            </a:r>
            <a:r>
              <a:rPr lang="en-US" sz="2800" b="1" u="sng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u="sng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niệm</a:t>
            </a:r>
            <a:r>
              <a:rPr lang="en-US" sz="2800" b="1" u="sng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u="sng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về</a:t>
            </a:r>
            <a:r>
              <a:rPr lang="en-US" sz="2800" b="1" u="sng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u="sng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biểu</a:t>
            </a:r>
            <a:r>
              <a:rPr lang="en-US" sz="2800" b="1" u="sng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u="sng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thức</a:t>
            </a:r>
            <a:r>
              <a:rPr lang="en-US" sz="2800" b="1" u="sng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u="sng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đại</a:t>
            </a:r>
            <a:r>
              <a:rPr lang="en-US" sz="2800" b="1" u="sng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u="sng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endParaRPr lang="en-US" sz="2800" b="1" u="sng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xmlns="" id="{F463DD26-A38F-47BC-AF80-352AF9AB2403}"/>
              </a:ext>
            </a:extLst>
          </p:cNvPr>
          <p:cNvSpPr txBox="1"/>
          <p:nvPr/>
        </p:nvSpPr>
        <p:spPr>
          <a:xfrm>
            <a:off x="4244966" y="2135940"/>
            <a:ext cx="6565001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Chữ</a:t>
            </a:r>
            <a:r>
              <a:rPr lang="en-US" sz="26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sz="2600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đại</a:t>
            </a:r>
            <a:r>
              <a:rPr lang="en-US" sz="26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diện</a:t>
            </a:r>
            <a:r>
              <a:rPr lang="en-US" sz="26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cho</a:t>
            </a:r>
            <a:r>
              <a:rPr lang="en-US" sz="26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một</a:t>
            </a:r>
            <a:r>
              <a:rPr lang="en-US" sz="26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sz="26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nào</a:t>
            </a:r>
            <a:r>
              <a:rPr lang="en-US" sz="26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đó</a:t>
            </a:r>
            <a:r>
              <a:rPr lang="en-US" sz="26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xmlns="" id="{7FF2A88D-4F44-4E95-B5DE-E752DB26F4FD}"/>
              </a:ext>
            </a:extLst>
          </p:cNvPr>
          <p:cNvSpPr txBox="1"/>
          <p:nvPr/>
        </p:nvSpPr>
        <p:spPr>
          <a:xfrm>
            <a:off x="697584" y="922268"/>
            <a:ext cx="10796831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Biểu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thức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biểu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thị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chu vi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hình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chữ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nhật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hai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cạnh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liên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tiếp</a:t>
            </a:r>
            <a:endParaRPr lang="en-US" sz="2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bằng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5(cm)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bằng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a(cm)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endParaRPr lang="en-US" sz="26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xmlns="" id="{8352E65F-3436-4DB3-A967-5FE98519E116}"/>
              </a:ext>
            </a:extLst>
          </p:cNvPr>
          <p:cNvSpPr txBox="1"/>
          <p:nvPr/>
        </p:nvSpPr>
        <p:spPr>
          <a:xfrm>
            <a:off x="406213" y="862190"/>
            <a:ext cx="10616828" cy="892552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- </a:t>
            </a:r>
            <a:r>
              <a:rPr lang="en-US" sz="2600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Xét</a:t>
            </a:r>
            <a:r>
              <a:rPr lang="en-US" sz="26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bài</a:t>
            </a:r>
            <a:r>
              <a:rPr lang="en-US" sz="26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toán</a:t>
            </a:r>
            <a:r>
              <a:rPr lang="en-US" sz="26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Viết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biểu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thức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biểu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thị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chu vi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hình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chữ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nhật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hai</a:t>
            </a:r>
            <a:endParaRPr lang="en-US" sz="2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cạnh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liên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tiếp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bằng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5(cm)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a(cm).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xmlns="" id="{9067C502-66BB-4988-8110-EC17AEAA67D6}"/>
              </a:ext>
            </a:extLst>
          </p:cNvPr>
          <p:cNvSpPr txBox="1"/>
          <p:nvPr/>
        </p:nvSpPr>
        <p:spPr>
          <a:xfrm>
            <a:off x="5640946" y="1321746"/>
            <a:ext cx="1673457" cy="492443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6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2.( 5 + a )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xmlns="" id="{B86AB5DA-B783-4531-AE10-43C156D39870}"/>
              </a:ext>
            </a:extLst>
          </p:cNvPr>
          <p:cNvCxnSpPr/>
          <p:nvPr/>
        </p:nvCxnSpPr>
        <p:spPr>
          <a:xfrm flipV="1">
            <a:off x="3542190" y="2012315"/>
            <a:ext cx="0" cy="1849471"/>
          </a:xfrm>
          <a:prstGeom prst="straightConnector1">
            <a:avLst/>
          </a:prstGeom>
          <a:ln w="5715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xmlns="" id="{285057EC-5F64-4BD9-A5D5-61E9E6EC2725}"/>
              </a:ext>
            </a:extLst>
          </p:cNvPr>
          <p:cNvCxnSpPr>
            <a:cxnSpLocks/>
          </p:cNvCxnSpPr>
          <p:nvPr/>
        </p:nvCxnSpPr>
        <p:spPr>
          <a:xfrm flipV="1">
            <a:off x="6875313" y="1763620"/>
            <a:ext cx="0" cy="476962"/>
          </a:xfrm>
          <a:prstGeom prst="straightConnector1">
            <a:avLst/>
          </a:prstGeom>
          <a:ln w="28575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>
            <a:extLst>
              <a:ext uri="{FF2B5EF4-FFF2-40B4-BE49-F238E27FC236}">
                <a16:creationId xmlns:a16="http://schemas.microsoft.com/office/drawing/2014/main" xmlns="" id="{8810FB32-A7EC-4B72-A87D-FCF83DE761D7}"/>
              </a:ext>
            </a:extLst>
          </p:cNvPr>
          <p:cNvSpPr txBox="1"/>
          <p:nvPr/>
        </p:nvSpPr>
        <p:spPr>
          <a:xfrm>
            <a:off x="697584" y="3434401"/>
            <a:ext cx="10938371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Clr>
                <a:srgbClr val="FFFF00"/>
              </a:buClr>
              <a:buFont typeface="Wingdings" panose="05000000000000000000" pitchFamily="2" charset="2"/>
              <a:buChar char="Ø"/>
            </a:pPr>
            <a:r>
              <a:rPr lang="en-US" sz="26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 </a:t>
            </a:r>
            <a:r>
              <a:rPr lang="en-US" sz="2600" dirty="0" err="1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thấy</a:t>
            </a:r>
            <a:r>
              <a:rPr lang="en-US" sz="26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600" dirty="0" err="1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biểu</a:t>
            </a:r>
            <a:r>
              <a:rPr lang="en-US" sz="26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thức</a:t>
            </a:r>
            <a:r>
              <a:rPr lang="en-US" sz="26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>
                <a:solidFill>
                  <a:srgbClr val="FFFF00"/>
                </a:solidFill>
                <a:highlight>
                  <a:srgbClr val="FF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2.( 5 + a)</a:t>
            </a:r>
            <a:r>
              <a:rPr lang="en-US" sz="26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vừa</a:t>
            </a:r>
            <a:r>
              <a:rPr lang="en-US" sz="26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hình</a:t>
            </a:r>
            <a:r>
              <a:rPr lang="en-US" sz="26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thành</a:t>
            </a:r>
            <a:r>
              <a:rPr lang="en-US" sz="26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600" dirty="0" err="1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không</a:t>
            </a:r>
            <a:r>
              <a:rPr lang="en-US" sz="26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chỉ</a:t>
            </a:r>
            <a:r>
              <a:rPr lang="en-US" sz="26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chứa</a:t>
            </a:r>
            <a:r>
              <a:rPr lang="en-US" sz="26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sz="26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26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26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phép</a:t>
            </a:r>
            <a:r>
              <a:rPr lang="en-US" sz="26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toán</a:t>
            </a:r>
            <a:r>
              <a:rPr lang="en-US" sz="26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đã</a:t>
            </a:r>
            <a:r>
              <a:rPr lang="en-US" sz="26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en-US" sz="26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600" dirty="0" err="1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mà</a:t>
            </a:r>
            <a:r>
              <a:rPr lang="en-US" sz="26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còn</a:t>
            </a:r>
            <a:r>
              <a:rPr lang="en-US" sz="26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chứa</a:t>
            </a:r>
            <a:r>
              <a:rPr lang="en-US" sz="26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thêm</a:t>
            </a:r>
            <a:r>
              <a:rPr lang="en-US" sz="26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chữ</a:t>
            </a:r>
            <a:r>
              <a:rPr lang="en-US" sz="26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chữ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đại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diện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cho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nào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đó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). </a:t>
            </a:r>
            <a:r>
              <a:rPr lang="en-US" sz="26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 </a:t>
            </a:r>
            <a:r>
              <a:rPr lang="en-US" sz="2600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gọi</a:t>
            </a:r>
            <a:r>
              <a:rPr lang="en-US" sz="26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những</a:t>
            </a:r>
            <a:r>
              <a:rPr lang="en-US" sz="26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biểu</a:t>
            </a:r>
            <a:r>
              <a:rPr lang="en-US" sz="26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thức</a:t>
            </a:r>
            <a:r>
              <a:rPr lang="en-US" sz="26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như</a:t>
            </a:r>
            <a:r>
              <a:rPr lang="en-US" sz="26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vậy</a:t>
            </a:r>
            <a:r>
              <a:rPr lang="en-US" sz="26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26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biểu</a:t>
            </a:r>
            <a:r>
              <a:rPr lang="en-US" sz="26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thức</a:t>
            </a:r>
            <a:r>
              <a:rPr lang="en-US" sz="26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đại</a:t>
            </a:r>
            <a:r>
              <a:rPr lang="en-US" sz="26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sz="26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2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xmlns="" id="{3D1BA993-D734-4C5B-B2F2-3CD00F04A907}"/>
              </a:ext>
            </a:extLst>
          </p:cNvPr>
          <p:cNvSpPr txBox="1"/>
          <p:nvPr/>
        </p:nvSpPr>
        <p:spPr>
          <a:xfrm>
            <a:off x="332531" y="2546167"/>
            <a:ext cx="11303403" cy="892552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- </a:t>
            </a:r>
            <a:r>
              <a:rPr lang="en-US" sz="2600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Nhận</a:t>
            </a:r>
            <a:r>
              <a:rPr lang="en-US" sz="26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xét</a:t>
            </a:r>
            <a:r>
              <a:rPr lang="en-US" sz="26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Biểu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thức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(5 + a)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u="sng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biểu</a:t>
            </a:r>
            <a:r>
              <a:rPr lang="en-US" sz="2600" u="sng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u="sng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thức</a:t>
            </a:r>
            <a:r>
              <a:rPr lang="en-US" sz="2600" u="sng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u="sng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dạng</a:t>
            </a:r>
            <a:r>
              <a:rPr lang="en-US" sz="2600" u="sng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u="sng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tổng</a:t>
            </a:r>
            <a:r>
              <a:rPr lang="en-US" sz="2600" u="sng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u="sng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quát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biểu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thị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chu vi</a:t>
            </a:r>
          </a:p>
          <a:p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hình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chữ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nhật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một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cạnh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bằng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5(cm).</a:t>
            </a:r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xmlns="" id="{003CA009-8242-40CD-A084-9E5E89151A01}"/>
              </a:ext>
            </a:extLst>
          </p:cNvPr>
          <p:cNvCxnSpPr>
            <a:cxnSpLocks/>
          </p:cNvCxnSpPr>
          <p:nvPr/>
        </p:nvCxnSpPr>
        <p:spPr>
          <a:xfrm>
            <a:off x="3216168" y="5707117"/>
            <a:ext cx="451945" cy="0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xmlns="" id="{08200046-33D1-4A1B-AF5F-210DC2154770}"/>
              </a:ext>
            </a:extLst>
          </p:cNvPr>
          <p:cNvCxnSpPr>
            <a:cxnSpLocks/>
          </p:cNvCxnSpPr>
          <p:nvPr/>
        </p:nvCxnSpPr>
        <p:spPr>
          <a:xfrm>
            <a:off x="3951182" y="1674736"/>
            <a:ext cx="762702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xmlns="" id="{1DC1B57D-4B66-4F66-A914-77DF22532E52}"/>
              </a:ext>
            </a:extLst>
          </p:cNvPr>
          <p:cNvCxnSpPr>
            <a:cxnSpLocks/>
          </p:cNvCxnSpPr>
          <p:nvPr/>
        </p:nvCxnSpPr>
        <p:spPr>
          <a:xfrm>
            <a:off x="886767" y="4717546"/>
            <a:ext cx="529021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xmlns="" id="{40D1F7F7-5CC1-45FB-9FFC-11867834A653}"/>
              </a:ext>
            </a:extLst>
          </p:cNvPr>
          <p:cNvCxnSpPr>
            <a:cxnSpLocks/>
          </p:cNvCxnSpPr>
          <p:nvPr/>
        </p:nvCxnSpPr>
        <p:spPr>
          <a:xfrm>
            <a:off x="902536" y="5931493"/>
            <a:ext cx="529021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6456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repeatCount="2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repeatCount="2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repeatCount="2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"/>
                            </p:stCondLst>
                            <p:childTnLst>
                              <p:par>
                                <p:cTn id="6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0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500"/>
                            </p:stCondLst>
                            <p:childTnLst>
                              <p:par>
                                <p:cTn id="9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500"/>
                            </p:stCondLst>
                            <p:childTnLst>
                              <p:par>
                                <p:cTn id="10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0" grpId="1" animBg="1"/>
      <p:bldP spid="86" grpId="0" animBg="1"/>
      <p:bldP spid="86" grpId="1" animBg="1"/>
      <p:bldP spid="31" grpId="0"/>
      <p:bldP spid="33" grpId="0"/>
      <p:bldP spid="34" grpId="0"/>
      <p:bldP spid="35" grpId="0" animBg="1"/>
      <p:bldP spid="35" grpId="2" animBg="1"/>
      <p:bldP spid="36" grpId="0" animBg="1"/>
      <p:bldP spid="60" grpId="0"/>
      <p:bldP spid="6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1" name="Straight Arrow Connector 60">
            <a:extLst>
              <a:ext uri="{FF2B5EF4-FFF2-40B4-BE49-F238E27FC236}">
                <a16:creationId xmlns:a16="http://schemas.microsoft.com/office/drawing/2014/main" xmlns="" id="{6166B0EF-9DEC-4543-A8CE-B9B9BB435C12}"/>
              </a:ext>
            </a:extLst>
          </p:cNvPr>
          <p:cNvCxnSpPr>
            <a:cxnSpLocks/>
          </p:cNvCxnSpPr>
          <p:nvPr/>
        </p:nvCxnSpPr>
        <p:spPr>
          <a:xfrm>
            <a:off x="3030627" y="2926668"/>
            <a:ext cx="485984" cy="0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Rectangle 55">
            <a:extLst>
              <a:ext uri="{FF2B5EF4-FFF2-40B4-BE49-F238E27FC236}">
                <a16:creationId xmlns:a16="http://schemas.microsoft.com/office/drawing/2014/main" xmlns="" id="{D69AD408-2248-418A-AAAB-F79592A5C73F}"/>
              </a:ext>
            </a:extLst>
          </p:cNvPr>
          <p:cNvSpPr/>
          <p:nvPr/>
        </p:nvSpPr>
        <p:spPr>
          <a:xfrm>
            <a:off x="1539217" y="2657504"/>
            <a:ext cx="1320018" cy="695450"/>
          </a:xfrm>
          <a:prstGeom prst="rect">
            <a:avLst/>
          </a:prstGeom>
          <a:solidFill>
            <a:schemeClr val="bg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highlight>
                <a:srgbClr val="808000"/>
              </a:highlight>
            </a:endParaRPr>
          </a:p>
        </p:txBody>
      </p: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xmlns="" id="{0E4DCDDE-11AB-4A1E-8AC9-8584C50C9291}"/>
              </a:ext>
            </a:extLst>
          </p:cNvPr>
          <p:cNvCxnSpPr>
            <a:cxnSpLocks/>
          </p:cNvCxnSpPr>
          <p:nvPr/>
        </p:nvCxnSpPr>
        <p:spPr>
          <a:xfrm>
            <a:off x="1450784" y="2657504"/>
            <a:ext cx="0" cy="695450"/>
          </a:xfrm>
          <a:prstGeom prst="straightConnector1">
            <a:avLst/>
          </a:prstGeom>
          <a:ln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58" name="TextBox 57">
            <a:extLst>
              <a:ext uri="{FF2B5EF4-FFF2-40B4-BE49-F238E27FC236}">
                <a16:creationId xmlns:a16="http://schemas.microsoft.com/office/drawing/2014/main" xmlns="" id="{BA5FB28C-2D84-4D51-BDD3-8821A77328F3}"/>
              </a:ext>
            </a:extLst>
          </p:cNvPr>
          <p:cNvSpPr txBox="1"/>
          <p:nvPr/>
        </p:nvSpPr>
        <p:spPr>
          <a:xfrm>
            <a:off x="683996" y="2810454"/>
            <a:ext cx="8856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x(cm)</a:t>
            </a:r>
          </a:p>
        </p:txBody>
      </p:sp>
      <p:cxnSp>
        <p:nvCxnSpPr>
          <p:cNvPr id="59" name="Straight Arrow Connector 58">
            <a:extLst>
              <a:ext uri="{FF2B5EF4-FFF2-40B4-BE49-F238E27FC236}">
                <a16:creationId xmlns:a16="http://schemas.microsoft.com/office/drawing/2014/main" xmlns="" id="{23BAA002-0ACD-4090-9664-491C25DCBD60}"/>
              </a:ext>
            </a:extLst>
          </p:cNvPr>
          <p:cNvCxnSpPr>
            <a:cxnSpLocks/>
          </p:cNvCxnSpPr>
          <p:nvPr/>
        </p:nvCxnSpPr>
        <p:spPr>
          <a:xfrm>
            <a:off x="1539218" y="2559871"/>
            <a:ext cx="1320017" cy="0"/>
          </a:xfrm>
          <a:prstGeom prst="straightConnector1">
            <a:avLst/>
          </a:prstGeom>
          <a:ln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74" name="TextBox 73">
            <a:extLst>
              <a:ext uri="{FF2B5EF4-FFF2-40B4-BE49-F238E27FC236}">
                <a16:creationId xmlns:a16="http://schemas.microsoft.com/office/drawing/2014/main" xmlns="" id="{A0A021B6-5BA5-42D8-8FC4-40E29C54C82C}"/>
              </a:ext>
            </a:extLst>
          </p:cNvPr>
          <p:cNvSpPr txBox="1"/>
          <p:nvPr/>
        </p:nvSpPr>
        <p:spPr>
          <a:xfrm>
            <a:off x="1569631" y="2132103"/>
            <a:ext cx="138557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 + 2(cm)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xmlns="" id="{0EBE09A9-6509-4B64-95E8-432EA5E0FE2D}"/>
              </a:ext>
            </a:extLst>
          </p:cNvPr>
          <p:cNvSpPr txBox="1"/>
          <p:nvPr/>
        </p:nvSpPr>
        <p:spPr>
          <a:xfrm>
            <a:off x="565213" y="288250"/>
            <a:ext cx="567655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u="sng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US" sz="2800" b="1" u="sng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Khái</a:t>
            </a:r>
            <a:r>
              <a:rPr lang="en-US" sz="2800" b="1" u="sng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u="sng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niệm</a:t>
            </a:r>
            <a:r>
              <a:rPr lang="en-US" sz="2800" b="1" u="sng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u="sng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về</a:t>
            </a:r>
            <a:r>
              <a:rPr lang="en-US" sz="2800" b="1" u="sng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u="sng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biểu</a:t>
            </a:r>
            <a:r>
              <a:rPr lang="en-US" sz="2800" b="1" u="sng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u="sng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thức</a:t>
            </a:r>
            <a:r>
              <a:rPr lang="en-US" sz="2800" b="1" u="sng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u="sng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đại</a:t>
            </a:r>
            <a:r>
              <a:rPr lang="en-US" sz="2800" b="1" u="sng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u="sng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endParaRPr lang="en-US" sz="2800" b="1" u="sng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xmlns="" id="{7FF2A88D-4F44-4E95-B5DE-E752DB26F4FD}"/>
              </a:ext>
            </a:extLst>
          </p:cNvPr>
          <p:cNvSpPr txBox="1"/>
          <p:nvPr/>
        </p:nvSpPr>
        <p:spPr>
          <a:xfrm>
            <a:off x="781933" y="869147"/>
            <a:ext cx="10685725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Viết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biểu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thức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biểu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thị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diện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tích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hình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chữ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nhật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chiều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dài</a:t>
            </a:r>
            <a:endParaRPr lang="en-US" sz="2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hơn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chiều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rộng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2(cm).</a:t>
            </a:r>
            <a:endParaRPr lang="en-US" sz="26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xmlns="" id="{9067C502-66BB-4988-8110-EC17AEAA67D6}"/>
              </a:ext>
            </a:extLst>
          </p:cNvPr>
          <p:cNvSpPr txBox="1"/>
          <p:nvPr/>
        </p:nvSpPr>
        <p:spPr>
          <a:xfrm>
            <a:off x="4054820" y="1717158"/>
            <a:ext cx="4867238" cy="492443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600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sz="2600" b="1" baseline="-25000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hcn</a:t>
            </a:r>
            <a:r>
              <a:rPr lang="en-US" sz="26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= (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chiều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dài</a:t>
            </a:r>
            <a:r>
              <a:rPr lang="en-US" sz="26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. (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chiều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rộng</a:t>
            </a:r>
            <a:r>
              <a:rPr lang="en-US" sz="26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xmlns="" id="{1B83CF3F-F218-4955-BDF5-7CBFE5F34E87}"/>
              </a:ext>
            </a:extLst>
          </p:cNvPr>
          <p:cNvSpPr txBox="1"/>
          <p:nvPr/>
        </p:nvSpPr>
        <p:spPr>
          <a:xfrm>
            <a:off x="683996" y="858510"/>
            <a:ext cx="542609" cy="492443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600" b="1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?2</a:t>
            </a:r>
            <a:endParaRPr lang="en-US" sz="26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xmlns="" id="{777A80A4-19F7-4480-8713-5CA6B8DCCECD}"/>
              </a:ext>
            </a:extLst>
          </p:cNvPr>
          <p:cNvSpPr txBox="1"/>
          <p:nvPr/>
        </p:nvSpPr>
        <p:spPr>
          <a:xfrm>
            <a:off x="3958845" y="2364178"/>
            <a:ext cx="7115553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Biểu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thức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biểu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thị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diện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tích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hình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chữ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nhật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chiều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dài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hơn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chiều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rộng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2(cm)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  </a:t>
            </a:r>
            <a:r>
              <a:rPr lang="en-US" sz="26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x(x + 2)</a:t>
            </a:r>
          </a:p>
        </p:txBody>
      </p: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xmlns="" id="{108D389F-E604-4B61-9F7F-25FB56F23D5A}"/>
              </a:ext>
            </a:extLst>
          </p:cNvPr>
          <p:cNvCxnSpPr>
            <a:cxnSpLocks/>
          </p:cNvCxnSpPr>
          <p:nvPr/>
        </p:nvCxnSpPr>
        <p:spPr>
          <a:xfrm>
            <a:off x="3673469" y="1675921"/>
            <a:ext cx="762702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xmlns="" id="{E356305A-4FC5-4057-853E-790410527702}"/>
              </a:ext>
            </a:extLst>
          </p:cNvPr>
          <p:cNvCxnSpPr>
            <a:cxnSpLocks/>
          </p:cNvCxnSpPr>
          <p:nvPr/>
        </p:nvCxnSpPr>
        <p:spPr>
          <a:xfrm>
            <a:off x="3039595" y="4612035"/>
            <a:ext cx="485984" cy="0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71DC64EB-C1C2-4600-8A86-E6D682F90070}"/>
              </a:ext>
            </a:extLst>
          </p:cNvPr>
          <p:cNvSpPr/>
          <p:nvPr/>
        </p:nvSpPr>
        <p:spPr>
          <a:xfrm>
            <a:off x="1548185" y="4342871"/>
            <a:ext cx="1320018" cy="695450"/>
          </a:xfrm>
          <a:prstGeom prst="rect">
            <a:avLst/>
          </a:prstGeom>
          <a:solidFill>
            <a:schemeClr val="bg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highlight>
                <a:srgbClr val="808000"/>
              </a:highlight>
            </a:endParaRP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xmlns="" id="{EBEDB102-55DB-48E2-9686-D763D6A5DEEF}"/>
              </a:ext>
            </a:extLst>
          </p:cNvPr>
          <p:cNvCxnSpPr>
            <a:cxnSpLocks/>
          </p:cNvCxnSpPr>
          <p:nvPr/>
        </p:nvCxnSpPr>
        <p:spPr>
          <a:xfrm>
            <a:off x="1459752" y="4342871"/>
            <a:ext cx="0" cy="695450"/>
          </a:xfrm>
          <a:prstGeom prst="straightConnector1">
            <a:avLst/>
          </a:prstGeom>
          <a:ln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AF825614-2358-4E2C-B4CF-6115AE67CD3D}"/>
              </a:ext>
            </a:extLst>
          </p:cNvPr>
          <p:cNvSpPr txBox="1"/>
          <p:nvPr/>
        </p:nvSpPr>
        <p:spPr>
          <a:xfrm>
            <a:off x="294442" y="4495821"/>
            <a:ext cx="132001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 - 2(cm)</a:t>
            </a: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xmlns="" id="{88AED17C-F7F5-41AE-866A-284767186A5A}"/>
              </a:ext>
            </a:extLst>
          </p:cNvPr>
          <p:cNvCxnSpPr>
            <a:cxnSpLocks/>
          </p:cNvCxnSpPr>
          <p:nvPr/>
        </p:nvCxnSpPr>
        <p:spPr>
          <a:xfrm>
            <a:off x="1548186" y="4245238"/>
            <a:ext cx="1320017" cy="0"/>
          </a:xfrm>
          <a:prstGeom prst="straightConnector1">
            <a:avLst/>
          </a:prstGeom>
          <a:ln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E5E3F49F-34C9-4A0C-8055-DB0C42738DF2}"/>
              </a:ext>
            </a:extLst>
          </p:cNvPr>
          <p:cNvSpPr txBox="1"/>
          <p:nvPr/>
        </p:nvSpPr>
        <p:spPr>
          <a:xfrm>
            <a:off x="1766858" y="3817470"/>
            <a:ext cx="8503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y(cm) 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FA7EB2EB-EFE8-4071-86AC-E52185BBF46E}"/>
              </a:ext>
            </a:extLst>
          </p:cNvPr>
          <p:cNvSpPr txBox="1"/>
          <p:nvPr/>
        </p:nvSpPr>
        <p:spPr>
          <a:xfrm>
            <a:off x="3914017" y="4184008"/>
            <a:ext cx="7115553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Biểu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thức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biểu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thị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diện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tích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hình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chữ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nhật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chiều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dài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hơn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chiều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rộng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2(cm)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  </a:t>
            </a:r>
            <a:r>
              <a:rPr lang="en-US" sz="26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y(y – 2)</a:t>
            </a:r>
          </a:p>
        </p:txBody>
      </p:sp>
    </p:spTree>
    <p:extLst>
      <p:ext uri="{BB962C8B-B14F-4D97-AF65-F5344CB8AC3E}">
        <p14:creationId xmlns:p14="http://schemas.microsoft.com/office/powerpoint/2010/main" val="1788206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000"/>
                            </p:stCondLst>
                            <p:childTnLst>
                              <p:par>
                                <p:cTn id="5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"/>
                            </p:stCondLst>
                            <p:childTnLst>
                              <p:par>
                                <p:cTn id="6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500"/>
                            </p:stCondLst>
                            <p:childTnLst>
                              <p:par>
                                <p:cTn id="7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000"/>
                            </p:stCondLst>
                            <p:childTnLst>
                              <p:par>
                                <p:cTn id="8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 animBg="1"/>
      <p:bldP spid="58" grpId="0"/>
      <p:bldP spid="74" grpId="0"/>
      <p:bldP spid="34" grpId="0"/>
      <p:bldP spid="36" grpId="0" animBg="1"/>
      <p:bldP spid="36" grpId="1" animBg="1"/>
      <p:bldP spid="29" grpId="0" animBg="1"/>
      <p:bldP spid="32" grpId="0"/>
      <p:bldP spid="15" grpId="0" animBg="1"/>
      <p:bldP spid="17" grpId="0"/>
      <p:bldP spid="19" grpId="0"/>
      <p:bldP spid="2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>
                <a:extLst>
                  <a:ext uri="{FF2B5EF4-FFF2-40B4-BE49-F238E27FC236}">
                    <a16:creationId xmlns:a16="http://schemas.microsoft.com/office/drawing/2014/main" xmlns="" id="{C2E55262-D664-4F5D-AF48-95E45CDF074C}"/>
                  </a:ext>
                </a:extLst>
              </p:cNvPr>
              <p:cNvSpPr txBox="1"/>
              <p:nvPr/>
            </p:nvSpPr>
            <p:spPr>
              <a:xfrm>
                <a:off x="219423" y="853496"/>
                <a:ext cx="11401447" cy="1228221"/>
              </a:xfrm>
              <a:prstGeom prst="rect">
                <a:avLst/>
              </a:prstGeom>
              <a:solidFill>
                <a:schemeClr val="accent6">
                  <a:lumMod val="5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US" sz="26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  - </a:t>
                </a:r>
                <a:r>
                  <a:rPr lang="en-US" sz="2600" dirty="0" err="1">
                    <a:solidFill>
                      <a:srgbClr val="FFFF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Ví</a:t>
                </a:r>
                <a:r>
                  <a:rPr lang="en-US" sz="2600" dirty="0">
                    <a:solidFill>
                      <a:srgbClr val="FFFF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600" dirty="0" err="1">
                    <a:solidFill>
                      <a:srgbClr val="FFFF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dụ</a:t>
                </a:r>
                <a:r>
                  <a:rPr lang="en-US" sz="2600" dirty="0">
                    <a:solidFill>
                      <a:srgbClr val="FFFF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</a:t>
                </a:r>
                <a:r>
                  <a:rPr lang="en-US" sz="26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 4xy   </a:t>
                </a:r>
                <a:r>
                  <a:rPr lang="en-US" sz="2600" dirty="0">
                    <a:solidFill>
                      <a:srgbClr val="FFFF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;</a:t>
                </a:r>
                <a:r>
                  <a:rPr lang="en-US" sz="26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2(3 + a)   </a:t>
                </a:r>
                <a:r>
                  <a:rPr lang="en-US" sz="2600" dirty="0">
                    <a:solidFill>
                      <a:srgbClr val="FFFF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; </a:t>
                </a:r>
                <a:r>
                  <a:rPr lang="en-US" sz="26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- x   </a:t>
                </a:r>
                <a:r>
                  <a:rPr lang="en-US" sz="2600" dirty="0">
                    <a:solidFill>
                      <a:srgbClr val="FFFF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;</a:t>
                </a:r>
                <a:r>
                  <a:rPr lang="en-US" sz="26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3(x</a:t>
                </a:r>
                <a:r>
                  <a:rPr lang="en-US" sz="2600" b="1" baseline="300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r>
                  <a:rPr lang="en-US" sz="26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+ y)  </a:t>
                </a:r>
                <a:r>
                  <a:rPr lang="en-US" sz="2600" dirty="0">
                    <a:solidFill>
                      <a:srgbClr val="FFFF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;</a:t>
                </a:r>
                <a:r>
                  <a:rPr lang="en-US" sz="26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  x   ;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b="0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sz="3200" b="0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t</m:t>
                        </m:r>
                        <m:r>
                          <a:rPr lang="en-US" sz="3200" b="0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 −0,5</m:t>
                        </m:r>
                      </m:den>
                    </m:f>
                  </m:oMath>
                </a14:m>
                <a:r>
                  <a:rPr lang="en-US" sz="32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:r>
                  <a:rPr lang="en-US" sz="2600" dirty="0" err="1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là</a:t>
                </a:r>
                <a:r>
                  <a:rPr lang="en-US" sz="26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600" dirty="0" err="1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các</a:t>
                </a:r>
                <a:endParaRPr lang="en-US" sz="26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US" sz="26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       </a:t>
                </a:r>
                <a:r>
                  <a:rPr lang="en-US" sz="2600" dirty="0" err="1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biểu</a:t>
                </a:r>
                <a:r>
                  <a:rPr lang="en-US" sz="26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600" dirty="0" err="1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thức</a:t>
                </a:r>
                <a:r>
                  <a:rPr lang="en-US" sz="26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600" dirty="0" err="1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đại</a:t>
                </a:r>
                <a:r>
                  <a:rPr lang="en-US" sz="26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600" dirty="0" err="1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số</a:t>
                </a:r>
                <a:r>
                  <a:rPr lang="en-US" sz="26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.  </a:t>
                </a:r>
              </a:p>
            </p:txBody>
          </p:sp>
        </mc:Choice>
        <mc:Fallback xmlns="">
          <p:sp>
            <p:nvSpPr>
              <p:cNvPr id="55" name="TextBox 54">
                <a:extLst>
                  <a:ext uri="{FF2B5EF4-FFF2-40B4-BE49-F238E27FC236}">
                    <a16:creationId xmlns:a16="http://schemas.microsoft.com/office/drawing/2014/main" id="{C2E55262-D664-4F5D-AF48-95E45CDF074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9423" y="853496"/>
                <a:ext cx="11401447" cy="1228221"/>
              </a:xfrm>
              <a:prstGeom prst="rect">
                <a:avLst/>
              </a:prstGeom>
              <a:blipFill>
                <a:blip r:embed="rId2"/>
                <a:stretch>
                  <a:fillRect b="-1194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TextBox 30">
            <a:extLst>
              <a:ext uri="{FF2B5EF4-FFF2-40B4-BE49-F238E27FC236}">
                <a16:creationId xmlns:a16="http://schemas.microsoft.com/office/drawing/2014/main" xmlns="" id="{02A764F5-DA33-4E1B-BBC7-A61580ACA4AD}"/>
              </a:ext>
            </a:extLst>
          </p:cNvPr>
          <p:cNvSpPr txBox="1"/>
          <p:nvPr/>
        </p:nvSpPr>
        <p:spPr>
          <a:xfrm>
            <a:off x="612319" y="332641"/>
            <a:ext cx="567655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u="sng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US" sz="2800" b="1" u="sng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Khái</a:t>
            </a:r>
            <a:r>
              <a:rPr lang="en-US" sz="2800" b="1" u="sng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u="sng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niệm</a:t>
            </a:r>
            <a:r>
              <a:rPr lang="en-US" sz="2800" b="1" u="sng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u="sng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về</a:t>
            </a:r>
            <a:r>
              <a:rPr lang="en-US" sz="2800" b="1" u="sng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u="sng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biểu</a:t>
            </a:r>
            <a:r>
              <a:rPr lang="en-US" sz="2800" b="1" u="sng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u="sng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thức</a:t>
            </a:r>
            <a:r>
              <a:rPr lang="en-US" sz="2800" b="1" u="sng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u="sng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đại</a:t>
            </a:r>
            <a:r>
              <a:rPr lang="en-US" sz="2800" b="1" u="sng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u="sng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endParaRPr lang="en-US" sz="2800" b="1" u="sng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xmlns="" id="{50E93D67-B021-4D22-9558-39C83766FBCB}"/>
              </a:ext>
            </a:extLst>
          </p:cNvPr>
          <p:cNvSpPr txBox="1"/>
          <p:nvPr/>
        </p:nvSpPr>
        <p:spPr>
          <a:xfrm>
            <a:off x="60434" y="2060266"/>
            <a:ext cx="7793215" cy="492443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6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- </a:t>
            </a:r>
            <a:r>
              <a:rPr lang="en-US" sz="2600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Một</a:t>
            </a:r>
            <a:r>
              <a:rPr lang="en-US" sz="26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sz="26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lưu</a:t>
            </a:r>
            <a:r>
              <a:rPr lang="en-US" sz="26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ý </a:t>
            </a:r>
            <a:r>
              <a:rPr lang="en-US" sz="2600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khi</a:t>
            </a:r>
            <a:r>
              <a:rPr lang="en-US" sz="26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viết</a:t>
            </a:r>
            <a:r>
              <a:rPr lang="en-US" sz="26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biểu</a:t>
            </a:r>
            <a:r>
              <a:rPr lang="en-US" sz="26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thức</a:t>
            </a:r>
            <a:r>
              <a:rPr lang="en-US" sz="26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đại</a:t>
            </a:r>
            <a:r>
              <a:rPr lang="en-US" sz="26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sz="26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US" sz="2600" b="1" dirty="0">
              <a:solidFill>
                <a:srgbClr val="FFFF00"/>
              </a:solidFill>
              <a:highlight>
                <a:srgbClr val="FF000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xmlns="" id="{DC804618-FB4A-4780-A876-248A2E251539}"/>
              </a:ext>
            </a:extLst>
          </p:cNvPr>
          <p:cNvSpPr txBox="1"/>
          <p:nvPr/>
        </p:nvSpPr>
        <p:spPr>
          <a:xfrm>
            <a:off x="878889" y="2544671"/>
            <a:ext cx="5859261" cy="3754874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just">
              <a:spcAft>
                <a:spcPts val="600"/>
              </a:spcAft>
            </a:pP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en-US" sz="26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Không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nên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viết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dấu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phép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nhân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giữa</a:t>
            </a:r>
            <a:endParaRPr lang="en-US" sz="2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600"/>
              </a:spcAft>
            </a:pP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với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chữ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hoặc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giữa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chữ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       </a:t>
            </a:r>
            <a:r>
              <a:rPr lang="en-US" sz="26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spcAft>
                <a:spcPts val="600"/>
              </a:spcAft>
            </a:pP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Trong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một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tích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không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cần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viết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thừa</a:t>
            </a:r>
            <a:endParaRPr lang="en-US" sz="2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600"/>
              </a:spcAft>
            </a:pP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 (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nếu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). </a:t>
            </a:r>
          </a:p>
          <a:p>
            <a:pPr algn="just">
              <a:spcAft>
                <a:spcPts val="600"/>
              </a:spcAft>
            </a:pP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Trong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một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tích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nếu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chứa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thừa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just">
              <a:spcAft>
                <a:spcPts val="600"/>
              </a:spcAft>
            </a:pP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(- 1)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thì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thể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thay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bằng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 – ”</a:t>
            </a:r>
            <a:endParaRPr lang="en-US" sz="26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600"/>
              </a:spcAft>
            </a:pP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Dùng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dấu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ngoặc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để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chỉ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thứ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tự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thực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hiện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phép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tính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sz="2600" b="1" dirty="0">
                <a:solidFill>
                  <a:schemeClr val="bg1"/>
                </a:solidFill>
                <a:highlight>
                  <a:srgbClr val="FF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xmlns="" id="{40BDAAEE-5AB4-49F4-9A40-290EC85BB6D8}"/>
              </a:ext>
            </a:extLst>
          </p:cNvPr>
          <p:cNvSpPr txBox="1"/>
          <p:nvPr/>
        </p:nvSpPr>
        <p:spPr>
          <a:xfrm>
            <a:off x="7396540" y="3697013"/>
            <a:ext cx="4573480" cy="492443"/>
          </a:xfrm>
          <a:prstGeom prst="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600" dirty="0" err="1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26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thể</a:t>
            </a:r>
            <a:r>
              <a:rPr lang="en-US" sz="26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viết</a:t>
            </a:r>
            <a:r>
              <a:rPr lang="en-US" sz="26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1x </a:t>
            </a:r>
            <a:r>
              <a:rPr lang="en-US" sz="2600" dirty="0" err="1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gọn</a:t>
            </a:r>
            <a:r>
              <a:rPr lang="en-US" sz="26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thành</a:t>
            </a:r>
            <a:r>
              <a:rPr lang="en-US" sz="2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x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xmlns="" id="{7FF95839-77EB-4363-8E8A-0626A3DCA65C}"/>
              </a:ext>
            </a:extLst>
          </p:cNvPr>
          <p:cNvSpPr txBox="1"/>
          <p:nvPr/>
        </p:nvSpPr>
        <p:spPr>
          <a:xfrm>
            <a:off x="7403977" y="4609998"/>
            <a:ext cx="4573480" cy="492443"/>
          </a:xfrm>
          <a:prstGeom prst="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600" dirty="0" err="1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26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thể</a:t>
            </a:r>
            <a:r>
              <a:rPr lang="en-US" sz="26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viết</a:t>
            </a:r>
            <a:r>
              <a:rPr lang="en-US" sz="26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-1x </a:t>
            </a:r>
            <a:r>
              <a:rPr lang="en-US" sz="2600" dirty="0" err="1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gọn</a:t>
            </a:r>
            <a:r>
              <a:rPr lang="en-US" sz="26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thành</a:t>
            </a:r>
            <a:r>
              <a:rPr lang="en-US" sz="2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x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xmlns="" id="{7D8BA2E4-20A9-49E3-95BF-0DEC1A3E4095}"/>
              </a:ext>
            </a:extLst>
          </p:cNvPr>
          <p:cNvSpPr txBox="1"/>
          <p:nvPr/>
        </p:nvSpPr>
        <p:spPr>
          <a:xfrm>
            <a:off x="7387219" y="5361432"/>
            <a:ext cx="4590234" cy="892552"/>
          </a:xfrm>
          <a:prstGeom prst="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600" dirty="0" err="1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Thực</a:t>
            </a:r>
            <a:r>
              <a:rPr lang="en-US" sz="26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hiện</a:t>
            </a:r>
            <a:r>
              <a:rPr lang="en-US" sz="26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phép</a:t>
            </a:r>
            <a:r>
              <a:rPr lang="en-US" sz="26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tính</a:t>
            </a:r>
            <a:r>
              <a:rPr lang="en-US" sz="26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trong</a:t>
            </a:r>
            <a:r>
              <a:rPr lang="en-US" sz="26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ngoặc</a:t>
            </a:r>
            <a:r>
              <a:rPr lang="en-US" sz="26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trước</a:t>
            </a:r>
            <a:r>
              <a:rPr lang="en-US" sz="2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xmlns="" id="{54E4B023-F25F-43D7-A18D-8E55046DAF40}"/>
              </a:ext>
            </a:extLst>
          </p:cNvPr>
          <p:cNvSpPr/>
          <p:nvPr/>
        </p:nvSpPr>
        <p:spPr>
          <a:xfrm>
            <a:off x="2157274" y="966180"/>
            <a:ext cx="626022" cy="605525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xmlns="" id="{D5CE6A66-7DDA-4EEB-B71B-806E78F107BD}"/>
              </a:ext>
            </a:extLst>
          </p:cNvPr>
          <p:cNvSpPr/>
          <p:nvPr/>
        </p:nvSpPr>
        <p:spPr>
          <a:xfrm>
            <a:off x="5753891" y="987088"/>
            <a:ext cx="1620533" cy="622930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xmlns="" id="{76EADCBE-E062-43A6-AE2B-D24F81E81456}"/>
              </a:ext>
            </a:extLst>
          </p:cNvPr>
          <p:cNvSpPr/>
          <p:nvPr/>
        </p:nvSpPr>
        <p:spPr>
          <a:xfrm>
            <a:off x="4911599" y="987088"/>
            <a:ext cx="582154" cy="557409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xmlns="" id="{9B5D0BF2-5CE5-4E39-95C4-2E7BBD2C042B}"/>
              </a:ext>
            </a:extLst>
          </p:cNvPr>
          <p:cNvSpPr/>
          <p:nvPr/>
        </p:nvSpPr>
        <p:spPr>
          <a:xfrm>
            <a:off x="3146776" y="994781"/>
            <a:ext cx="1620533" cy="622930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xmlns="" id="{A89BCA44-9FB5-431B-B089-D0188751569E}"/>
              </a:ext>
            </a:extLst>
          </p:cNvPr>
          <p:cNvSpPr txBox="1"/>
          <p:nvPr/>
        </p:nvSpPr>
        <p:spPr>
          <a:xfrm>
            <a:off x="7392659" y="2534048"/>
            <a:ext cx="4573480" cy="892552"/>
          </a:xfrm>
          <a:prstGeom prst="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600" dirty="0" err="1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26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thể</a:t>
            </a:r>
            <a:r>
              <a:rPr lang="en-US" sz="26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viết</a:t>
            </a:r>
            <a:r>
              <a:rPr lang="en-US" sz="26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4.x.y  </a:t>
            </a:r>
            <a:r>
              <a:rPr lang="en-US" sz="2600" dirty="0" err="1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gọn</a:t>
            </a:r>
            <a:r>
              <a:rPr lang="en-US" sz="26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thành</a:t>
            </a:r>
            <a:r>
              <a:rPr lang="en-US" sz="26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4xy</a:t>
            </a: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xmlns="" id="{503A6669-7F53-42D1-AF61-A3A69619AC5F}"/>
              </a:ext>
            </a:extLst>
          </p:cNvPr>
          <p:cNvSpPr/>
          <p:nvPr/>
        </p:nvSpPr>
        <p:spPr>
          <a:xfrm>
            <a:off x="7777369" y="1027541"/>
            <a:ext cx="582154" cy="557409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xmlns="" id="{931BF5AC-A821-4CB3-81DC-DE6E1CA82C20}"/>
              </a:ext>
            </a:extLst>
          </p:cNvPr>
          <p:cNvCxnSpPr>
            <a:cxnSpLocks/>
          </p:cNvCxnSpPr>
          <p:nvPr/>
        </p:nvCxnSpPr>
        <p:spPr>
          <a:xfrm>
            <a:off x="6737811" y="2965609"/>
            <a:ext cx="485984" cy="0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xmlns="" id="{5F2F78DE-08DE-45A5-9940-C2BD244FBA50}"/>
              </a:ext>
            </a:extLst>
          </p:cNvPr>
          <p:cNvCxnSpPr>
            <a:cxnSpLocks/>
          </p:cNvCxnSpPr>
          <p:nvPr/>
        </p:nvCxnSpPr>
        <p:spPr>
          <a:xfrm>
            <a:off x="6737811" y="3834881"/>
            <a:ext cx="485984" cy="0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xmlns="" id="{2F917AB0-2C39-4EE6-B154-E2AC73DA8447}"/>
              </a:ext>
            </a:extLst>
          </p:cNvPr>
          <p:cNvCxnSpPr>
            <a:cxnSpLocks/>
          </p:cNvCxnSpPr>
          <p:nvPr/>
        </p:nvCxnSpPr>
        <p:spPr>
          <a:xfrm>
            <a:off x="6773661" y="5762815"/>
            <a:ext cx="485984" cy="0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xmlns="" id="{258222F7-113A-4068-901C-AD399913C42E}"/>
              </a:ext>
            </a:extLst>
          </p:cNvPr>
          <p:cNvCxnSpPr>
            <a:cxnSpLocks/>
          </p:cNvCxnSpPr>
          <p:nvPr/>
        </p:nvCxnSpPr>
        <p:spPr>
          <a:xfrm>
            <a:off x="6773661" y="4761119"/>
            <a:ext cx="485984" cy="0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Oval 28">
            <a:extLst>
              <a:ext uri="{FF2B5EF4-FFF2-40B4-BE49-F238E27FC236}">
                <a16:creationId xmlns:a16="http://schemas.microsoft.com/office/drawing/2014/main" xmlns="" id="{5DF9BB8C-B881-4DAB-9406-15937F85D4BD}"/>
              </a:ext>
            </a:extLst>
          </p:cNvPr>
          <p:cNvSpPr/>
          <p:nvPr/>
        </p:nvSpPr>
        <p:spPr>
          <a:xfrm>
            <a:off x="5755374" y="979684"/>
            <a:ext cx="1620533" cy="62293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xmlns="" id="{8A79FB28-7228-418E-969C-7A13FFCF042B}"/>
              </a:ext>
            </a:extLst>
          </p:cNvPr>
          <p:cNvSpPr/>
          <p:nvPr/>
        </p:nvSpPr>
        <p:spPr>
          <a:xfrm>
            <a:off x="3148259" y="987377"/>
            <a:ext cx="1620533" cy="62293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727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"/>
                            </p:stCondLst>
                            <p:childTnLst>
                              <p:par>
                                <p:cTn id="2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"/>
                            </p:stCondLst>
                            <p:childTnLst>
                              <p:par>
                                <p:cTn id="62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000"/>
                            </p:stCondLst>
                            <p:childTnLst>
                              <p:par>
                                <p:cTn id="67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500"/>
                            </p:stCondLst>
                            <p:childTnLst>
                              <p:par>
                                <p:cTn id="7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2000"/>
                            </p:stCondLst>
                            <p:childTnLst>
                              <p:par>
                                <p:cTn id="7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500"/>
                            </p:stCondLst>
                            <p:childTnLst>
                              <p:par>
                                <p:cTn id="92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000"/>
                            </p:stCondLst>
                            <p:childTnLst>
                              <p:par>
                                <p:cTn id="97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1500"/>
                            </p:stCondLst>
                            <p:childTnLst>
                              <p:par>
                                <p:cTn id="10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2000"/>
                            </p:stCondLst>
                            <p:childTnLst>
                              <p:par>
                                <p:cTn id="10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500"/>
                            </p:stCondLst>
                            <p:childTnLst>
                              <p:par>
                                <p:cTn id="1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1000"/>
                            </p:stCondLst>
                            <p:childTnLst>
                              <p:par>
                                <p:cTn id="1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1500"/>
                            </p:stCondLst>
                            <p:childTnLst>
                              <p:par>
                                <p:cTn id="1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4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 animBg="1"/>
      <p:bldP spid="47" grpId="0" animBg="1"/>
      <p:bldP spid="25" grpId="0" animBg="1"/>
      <p:bldP spid="37" grpId="0" animBg="1"/>
      <p:bldP spid="38" grpId="0" animBg="1"/>
      <p:bldP spid="39" grpId="0" animBg="1"/>
      <p:bldP spid="3" grpId="0" animBg="1"/>
      <p:bldP spid="3" grpId="1" animBg="1"/>
      <p:bldP spid="5" grpId="0" animBg="1"/>
      <p:bldP spid="42" grpId="0" animBg="1"/>
      <p:bldP spid="42" grpId="1" animBg="1"/>
      <p:bldP spid="18" grpId="0" animBg="1"/>
      <p:bldP spid="18" grpId="1" animBg="1"/>
      <p:bldP spid="56" grpId="0" animBg="1"/>
      <p:bldP spid="17" grpId="0" animBg="1"/>
      <p:bldP spid="17" grpId="1" animBg="1"/>
      <p:bldP spid="29" grpId="0" animBg="1"/>
      <p:bldP spid="29" grpId="1" animBg="1"/>
      <p:bldP spid="30" grpId="0" animBg="1"/>
      <p:bldP spid="30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Box 28">
            <a:extLst>
              <a:ext uri="{FF2B5EF4-FFF2-40B4-BE49-F238E27FC236}">
                <a16:creationId xmlns:a16="http://schemas.microsoft.com/office/drawing/2014/main" xmlns="" id="{3CCB51BA-D7CF-49B0-B4D3-298345FDF5DF}"/>
              </a:ext>
            </a:extLst>
          </p:cNvPr>
          <p:cNvSpPr txBox="1"/>
          <p:nvPr/>
        </p:nvSpPr>
        <p:spPr>
          <a:xfrm>
            <a:off x="219061" y="406034"/>
            <a:ext cx="11564267" cy="1692771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Bác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đi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bộ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với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vận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tốc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5(km/h)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trong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x(h),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sau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đó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đi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bằng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ô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tô</a:t>
            </a:r>
            <a:endParaRPr lang="en-US" sz="2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với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vận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tốc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35(km/h)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trong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y(h).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Viết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biểu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thức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đại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biểu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thị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just"/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a)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Quãng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đường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đi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bộ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bác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An;</a:t>
            </a:r>
          </a:p>
          <a:p>
            <a:pPr algn="just"/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b)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Tổng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quãng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đường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đi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được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bác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An.</a:t>
            </a:r>
            <a:endParaRPr lang="en-US" sz="26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xmlns="" id="{AD326D30-0DFF-4DAF-9DE8-0FD64C503894}"/>
              </a:ext>
            </a:extLst>
          </p:cNvPr>
          <p:cNvSpPr txBox="1"/>
          <p:nvPr/>
        </p:nvSpPr>
        <p:spPr>
          <a:xfrm>
            <a:off x="618402" y="362309"/>
            <a:ext cx="542609" cy="492443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600" b="1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?3</a:t>
            </a:r>
            <a:endParaRPr lang="en-US" sz="26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xmlns="" id="{35B9C9AE-D4BC-4A1E-88FB-0A96A6BFA52E}"/>
              </a:ext>
            </a:extLst>
          </p:cNvPr>
          <p:cNvSpPr txBox="1"/>
          <p:nvPr/>
        </p:nvSpPr>
        <p:spPr>
          <a:xfrm>
            <a:off x="4814050" y="1972680"/>
            <a:ext cx="222594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i="1" u="sng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Hướng</a:t>
            </a:r>
            <a:r>
              <a:rPr lang="en-US" sz="2600" b="1" i="1" u="sng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i="1" u="sng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dẫn</a:t>
            </a:r>
            <a:r>
              <a:rPr lang="en-US" sz="2600" b="1" i="1" u="sng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xmlns="" id="{1A49825A-5E71-4F66-AE4A-05E8D4B791AA}"/>
              </a:ext>
            </a:extLst>
          </p:cNvPr>
          <p:cNvSpPr txBox="1"/>
          <p:nvPr/>
        </p:nvSpPr>
        <p:spPr>
          <a:xfrm>
            <a:off x="277216" y="2401237"/>
            <a:ext cx="8866763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a)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Biểu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thức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biểu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thị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quãng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đường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đi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bộ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bác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An:  </a:t>
            </a:r>
            <a:r>
              <a:rPr lang="en-US" sz="26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5x</a:t>
            </a:r>
            <a:endParaRPr lang="en-US" sz="2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xmlns="" id="{5E634D25-D173-4E13-B49C-91DC757ACF25}"/>
              </a:ext>
            </a:extLst>
          </p:cNvPr>
          <p:cNvSpPr txBox="1"/>
          <p:nvPr/>
        </p:nvSpPr>
        <p:spPr>
          <a:xfrm>
            <a:off x="277215" y="2791404"/>
            <a:ext cx="10544666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b)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Biểu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thức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biểu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thị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quãng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đường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đi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bằng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ô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tô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bác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26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35y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Biểu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thức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biểu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thị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tổng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quãng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đ</a:t>
            </a:r>
            <a:r>
              <a:rPr lang="vi-VN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ư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ờng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bác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đi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được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26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5x + 35y  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xmlns="" id="{9167FA78-277E-4112-B18C-378E9BD40FC3}"/>
              </a:ext>
            </a:extLst>
          </p:cNvPr>
          <p:cNvSpPr txBox="1"/>
          <p:nvPr/>
        </p:nvSpPr>
        <p:spPr>
          <a:xfrm>
            <a:off x="7440476" y="1879832"/>
            <a:ext cx="1637413" cy="584775"/>
          </a:xfrm>
          <a:prstGeom prst="rect">
            <a:avLst/>
          </a:prstGeom>
          <a:noFill/>
          <a:ln w="28575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= v . t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2FF0715F-91E7-4BB4-905A-1CBD65D4EDE8}"/>
              </a:ext>
            </a:extLst>
          </p:cNvPr>
          <p:cNvSpPr/>
          <p:nvPr/>
        </p:nvSpPr>
        <p:spPr>
          <a:xfrm>
            <a:off x="7357048" y="1596420"/>
            <a:ext cx="1892616" cy="892552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xmlns="" id="{CE54F083-EE3D-462F-9C67-ABE8042444F0}"/>
              </a:ext>
            </a:extLst>
          </p:cNvPr>
          <p:cNvCxnSpPr>
            <a:cxnSpLocks/>
          </p:cNvCxnSpPr>
          <p:nvPr/>
        </p:nvCxnSpPr>
        <p:spPr>
          <a:xfrm flipV="1">
            <a:off x="6934710" y="788581"/>
            <a:ext cx="575798" cy="4813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xmlns="" id="{D0B0F1E8-9B02-400A-94B2-1409FD8F1613}"/>
              </a:ext>
            </a:extLst>
          </p:cNvPr>
          <p:cNvCxnSpPr>
            <a:cxnSpLocks/>
          </p:cNvCxnSpPr>
          <p:nvPr/>
        </p:nvCxnSpPr>
        <p:spPr>
          <a:xfrm>
            <a:off x="4904784" y="805070"/>
            <a:ext cx="109652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xmlns="" id="{220D140C-9AD1-4825-8236-3F0947C212F5}"/>
              </a:ext>
            </a:extLst>
          </p:cNvPr>
          <p:cNvCxnSpPr>
            <a:cxnSpLocks/>
          </p:cNvCxnSpPr>
          <p:nvPr/>
        </p:nvCxnSpPr>
        <p:spPr>
          <a:xfrm flipV="1">
            <a:off x="5261649" y="1204107"/>
            <a:ext cx="575798" cy="481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xmlns="" id="{35721137-E2BC-4A18-93CB-31EA857B1F27}"/>
              </a:ext>
            </a:extLst>
          </p:cNvPr>
          <p:cNvCxnSpPr>
            <a:cxnSpLocks/>
          </p:cNvCxnSpPr>
          <p:nvPr/>
        </p:nvCxnSpPr>
        <p:spPr>
          <a:xfrm>
            <a:off x="3041954" y="1178094"/>
            <a:ext cx="1245961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51226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00"/>
                            </p:stCondLst>
                            <p:childTnLst>
                              <p:par>
                                <p:cTn id="6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/>
      <p:bldP spid="26" grpId="0"/>
      <p:bldP spid="32" grpId="0" animBg="1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1E8C350B-8F9B-4420-93D2-6142489907DF}"/>
              </a:ext>
            </a:extLst>
          </p:cNvPr>
          <p:cNvSpPr txBox="1"/>
          <p:nvPr/>
        </p:nvSpPr>
        <p:spPr>
          <a:xfrm>
            <a:off x="532657" y="3663206"/>
            <a:ext cx="11061577" cy="2092881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6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Ở </a:t>
            </a:r>
            <a:r>
              <a:rPr lang="en-US" sz="2600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biểu</a:t>
            </a:r>
            <a:r>
              <a:rPr lang="en-US" sz="26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thức</a:t>
            </a:r>
            <a:r>
              <a:rPr lang="en-US" sz="26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(1)</a:t>
            </a:r>
            <a:r>
              <a:rPr lang="en-US" sz="26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ta </a:t>
            </a:r>
            <a:r>
              <a:rPr lang="en-US" sz="2600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26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r>
              <a:rPr lang="en-US" sz="26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- </a:t>
            </a:r>
            <a:r>
              <a:rPr lang="en-US" sz="2600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khi</a:t>
            </a:r>
            <a:r>
              <a:rPr lang="en-US" sz="26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= 1(cm) </a:t>
            </a:r>
            <a:r>
              <a:rPr lang="en-US" sz="2600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thì</a:t>
            </a:r>
            <a:r>
              <a:rPr lang="en-US" sz="26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ta </a:t>
            </a:r>
            <a:r>
              <a:rPr lang="en-US" sz="2600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được</a:t>
            </a:r>
            <a:r>
              <a:rPr lang="en-US" sz="26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biểu</a:t>
            </a:r>
            <a:r>
              <a:rPr lang="en-US" sz="26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thức</a:t>
            </a:r>
            <a:r>
              <a:rPr lang="en-US" sz="26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2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2(5 + 1) </a:t>
            </a:r>
          </a:p>
          <a:p>
            <a:r>
              <a:rPr lang="en-US" sz="2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en-US" sz="26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Khi 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= 8,5(cm) </a:t>
            </a:r>
            <a:r>
              <a:rPr lang="en-US" sz="2600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thì</a:t>
            </a:r>
            <a:r>
              <a:rPr lang="en-US" sz="26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ta </a:t>
            </a:r>
            <a:r>
              <a:rPr lang="en-US" sz="2600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được</a:t>
            </a:r>
            <a:r>
              <a:rPr lang="en-US" sz="26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biểu</a:t>
            </a:r>
            <a:r>
              <a:rPr lang="en-US" sz="26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thức</a:t>
            </a:r>
            <a:r>
              <a:rPr lang="en-US" sz="26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2(5 + 8,5) </a:t>
            </a:r>
          </a:p>
          <a:p>
            <a:r>
              <a:rPr lang="en-US" sz="2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…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6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</a:t>
            </a:r>
            <a:r>
              <a:rPr lang="en-US" sz="2600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đó</a:t>
            </a:r>
            <a:r>
              <a:rPr lang="en-US" sz="26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ng</a:t>
            </a:r>
            <a:r>
              <a:rPr lang="vi-VN" sz="26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ư</a:t>
            </a:r>
            <a:r>
              <a:rPr lang="en-US" sz="2600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ời</a:t>
            </a:r>
            <a:r>
              <a:rPr lang="en-US" sz="26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ta </a:t>
            </a:r>
            <a:r>
              <a:rPr lang="en-US" sz="2600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gọi</a:t>
            </a:r>
            <a:r>
              <a:rPr lang="en-US" sz="26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những</a:t>
            </a:r>
            <a:r>
              <a:rPr lang="en-US" sz="26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chữ</a:t>
            </a:r>
            <a:r>
              <a:rPr lang="en-US" sz="26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như</a:t>
            </a:r>
            <a:r>
              <a:rPr lang="en-US" sz="26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26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26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u="sng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biến</a:t>
            </a:r>
            <a:r>
              <a:rPr lang="en-US" sz="2600" b="1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u="sng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sz="26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2600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gọi</a:t>
            </a:r>
            <a:r>
              <a:rPr lang="en-US" sz="26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tắt</a:t>
            </a:r>
            <a:r>
              <a:rPr lang="en-US" sz="26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26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u="sng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biến</a:t>
            </a:r>
            <a:r>
              <a:rPr lang="en-US" sz="26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  <a:endParaRPr lang="en-US" sz="26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xmlns="" id="{1A49825A-5E71-4F66-AE4A-05E8D4B791AA}"/>
              </a:ext>
            </a:extLst>
          </p:cNvPr>
          <p:cNvSpPr txBox="1"/>
          <p:nvPr/>
        </p:nvSpPr>
        <p:spPr>
          <a:xfrm>
            <a:off x="781240" y="2423686"/>
            <a:ext cx="9135117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Biểu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thức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biểu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thị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quãng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đường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đi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bộ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bác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An:  </a:t>
            </a:r>
            <a:r>
              <a:rPr lang="en-US" sz="26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5x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en-US" sz="26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(3)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xmlns="" id="{5E634D25-D173-4E13-B49C-91DC757ACF25}"/>
              </a:ext>
            </a:extLst>
          </p:cNvPr>
          <p:cNvSpPr txBox="1"/>
          <p:nvPr/>
        </p:nvSpPr>
        <p:spPr>
          <a:xfrm>
            <a:off x="781239" y="2813853"/>
            <a:ext cx="10990555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Biểu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thức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biểu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thị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quãng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đường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đi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bằng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ô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tô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bác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26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35x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en-US" sz="26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(4) </a:t>
            </a:r>
          </a:p>
          <a:p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Biểu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thức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biểu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thị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tổng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quãng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đ</a:t>
            </a:r>
            <a:r>
              <a:rPr lang="vi-VN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ư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ờng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bác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đi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được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26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5x + 35y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sz="26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(5) 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79E85F11-01B1-4784-84EA-64FC19357EC7}"/>
              </a:ext>
            </a:extLst>
          </p:cNvPr>
          <p:cNvSpPr txBox="1"/>
          <p:nvPr/>
        </p:nvSpPr>
        <p:spPr>
          <a:xfrm>
            <a:off x="781240" y="769819"/>
            <a:ext cx="10670959" cy="892552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Biểu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thức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biểu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thị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chu vi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hình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chữ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nhật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hai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cạnh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liên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tiếp</a:t>
            </a:r>
            <a:endParaRPr lang="en-US" sz="2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bằng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5(cm)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a(cm)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26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2(5 + a)          </a:t>
            </a:r>
            <a:r>
              <a:rPr lang="en-US" sz="26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(1)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A6989AF1-7DD3-40BA-BD49-8EFD09E00A0D}"/>
              </a:ext>
            </a:extLst>
          </p:cNvPr>
          <p:cNvSpPr txBox="1"/>
          <p:nvPr/>
        </p:nvSpPr>
        <p:spPr>
          <a:xfrm>
            <a:off x="605986" y="292192"/>
            <a:ext cx="8619293" cy="49244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600" u="sng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Xét</a:t>
            </a:r>
            <a:r>
              <a:rPr lang="en-US" sz="2600" u="sng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u="sng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một</a:t>
            </a:r>
            <a:r>
              <a:rPr lang="en-US" sz="2600" u="sng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u="sng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sz="2600" u="sng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u="sng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biểu</a:t>
            </a:r>
            <a:r>
              <a:rPr lang="en-US" sz="2600" u="sng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u="sng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thức</a:t>
            </a:r>
            <a:r>
              <a:rPr lang="en-US" sz="2600" u="sng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u="sng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đại</a:t>
            </a:r>
            <a:r>
              <a:rPr lang="en-US" sz="2600" u="sng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u="sng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sz="2600" u="sng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u="sng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đã</a:t>
            </a:r>
            <a:r>
              <a:rPr lang="en-US" sz="2600" u="sng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u="sng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được</a:t>
            </a:r>
            <a:r>
              <a:rPr lang="en-US" sz="2600" u="sng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u="sng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đề</a:t>
            </a:r>
            <a:r>
              <a:rPr lang="en-US" sz="2600" u="sng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u="sng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cập</a:t>
            </a:r>
            <a:r>
              <a:rPr lang="en-US" sz="2600" u="sng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u="sng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trong</a:t>
            </a:r>
            <a:r>
              <a:rPr lang="en-US" sz="2600" u="sng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u="sng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bài</a:t>
            </a:r>
            <a:r>
              <a:rPr lang="en-US" sz="2600" u="sng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DC354D03-9DF2-41BC-9DD0-6994ED8695F0}"/>
              </a:ext>
            </a:extLst>
          </p:cNvPr>
          <p:cNvSpPr txBox="1"/>
          <p:nvPr/>
        </p:nvSpPr>
        <p:spPr>
          <a:xfrm>
            <a:off x="781240" y="1600438"/>
            <a:ext cx="10878103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Biểu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thức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biểu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thị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diện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tích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hình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chữ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nhật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chiều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dài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hơn</a:t>
            </a:r>
            <a:endParaRPr lang="en-US" sz="2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chiều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rộng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2(cm)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  </a:t>
            </a:r>
            <a:r>
              <a:rPr lang="en-US" sz="26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x(x + 2)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</a:t>
            </a:r>
            <a:r>
              <a:rPr lang="en-US" sz="26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(2)</a:t>
            </a:r>
          </a:p>
        </p:txBody>
      </p:sp>
    </p:spTree>
    <p:extLst>
      <p:ext uri="{BB962C8B-B14F-4D97-AF65-F5344CB8AC3E}">
        <p14:creationId xmlns:p14="http://schemas.microsoft.com/office/powerpoint/2010/main" val="2246182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6" grpId="1"/>
      <p:bldP spid="26" grpId="2"/>
      <p:bldP spid="28" grpId="0"/>
      <p:bldP spid="28" grpId="1"/>
      <p:bldP spid="28" grpId="2"/>
      <p:bldP spid="14" grpId="0" animBg="1"/>
      <p:bldP spid="16" grpId="0"/>
      <p:bldP spid="16" grpId="1"/>
      <p:bldP spid="16" grpId="2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4913</TotalTime>
  <Words>2095</Words>
  <Application>Microsoft Office PowerPoint</Application>
  <PresentationFormat>Custom</PresentationFormat>
  <Paragraphs>224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387</cp:revision>
  <dcterms:created xsi:type="dcterms:W3CDTF">2020-03-11T10:08:33Z</dcterms:created>
  <dcterms:modified xsi:type="dcterms:W3CDTF">2020-05-23T10:36:57Z</dcterms:modified>
</cp:coreProperties>
</file>